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56" r:id="rId1"/>
  </p:sldMasterIdLst>
  <p:notesMasterIdLst>
    <p:notesMasterId r:id="rId20"/>
  </p:notesMasterIdLst>
  <p:sldIdLst>
    <p:sldId id="256" r:id="rId2"/>
    <p:sldId id="258" r:id="rId3"/>
    <p:sldId id="259" r:id="rId4"/>
    <p:sldId id="264" r:id="rId5"/>
    <p:sldId id="262" r:id="rId6"/>
    <p:sldId id="263" r:id="rId7"/>
    <p:sldId id="266" r:id="rId8"/>
    <p:sldId id="267" r:id="rId9"/>
    <p:sldId id="270" r:id="rId10"/>
    <p:sldId id="281" r:id="rId11"/>
    <p:sldId id="282" r:id="rId12"/>
    <p:sldId id="269" r:id="rId13"/>
    <p:sldId id="284" r:id="rId14"/>
    <p:sldId id="285" r:id="rId15"/>
    <p:sldId id="276" r:id="rId16"/>
    <p:sldId id="280" r:id="rId17"/>
    <p:sldId id="278" r:id="rId18"/>
    <p:sldId id="28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57"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AE74DB-5636-49DD-8165-3AD925E27C75}" type="datetimeFigureOut">
              <a:rPr lang="en-US" smtClean="0"/>
              <a:t>05-Dec-24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3AD2AF-C019-438C-B583-C9828F875B88}" type="slidenum">
              <a:rPr lang="en-US" smtClean="0"/>
              <a:t>‹#›</a:t>
            </a:fld>
            <a:endParaRPr lang="en-US"/>
          </a:p>
        </p:txBody>
      </p:sp>
    </p:spTree>
    <p:extLst>
      <p:ext uri="{BB962C8B-B14F-4D97-AF65-F5344CB8AC3E}">
        <p14:creationId xmlns:p14="http://schemas.microsoft.com/office/powerpoint/2010/main" val="309875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c5ad421d4e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2" name="Google Shape;72;g2c5ad421d4e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436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c5ad421d4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c5ad421d4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6" name="Google Shape;2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c5ad421d4e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dk1"/>
              </a:solidFill>
            </a:endParaRPr>
          </a:p>
        </p:txBody>
      </p:sp>
      <p:sp>
        <p:nvSpPr>
          <p:cNvPr id="72" name="Google Shape;72;g2c5ad421d4e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2322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233" indent="0">
              <a:lnSpc>
                <a:spcPct val="115000"/>
              </a:lnSpc>
              <a:spcBef>
                <a:spcPts val="0"/>
              </a:spcBef>
              <a:buClr>
                <a:schemeClr val="dk1"/>
              </a:buClr>
              <a:buSzPts val="3500"/>
              <a:buNone/>
            </a:pPr>
            <a:r>
              <a:rPr lang="en-US" sz="1200" b="1" dirty="0">
                <a:solidFill>
                  <a:schemeClr val="accent6">
                    <a:lumMod val="40000"/>
                    <a:lumOff val="60000"/>
                  </a:schemeClr>
                </a:solidFill>
              </a:rPr>
              <a:t>Conclusion for 2024 Deep Dive</a:t>
            </a:r>
          </a:p>
          <a:p>
            <a:pPr marL="4233" indent="0">
              <a:lnSpc>
                <a:spcPct val="115000"/>
              </a:lnSpc>
              <a:spcBef>
                <a:spcPts val="0"/>
              </a:spcBef>
              <a:buClr>
                <a:schemeClr val="dk1"/>
              </a:buClr>
              <a:buSzPts val="3500"/>
              <a:buNone/>
            </a:pPr>
            <a:r>
              <a:rPr lang="en-US" sz="1200" dirty="0"/>
              <a:t>The analysis provided a comprehensive overview of Olympic medal data, uncovering significant trends and disparities. Key takeaways include:</a:t>
            </a:r>
          </a:p>
          <a:p>
            <a:pPr marL="4233" indent="0">
              <a:lnSpc>
                <a:spcPct val="115000"/>
              </a:lnSpc>
              <a:spcBef>
                <a:spcPts val="0"/>
              </a:spcBef>
              <a:buClr>
                <a:schemeClr val="dk1"/>
              </a:buClr>
              <a:buSzPts val="3500"/>
              <a:buNone/>
            </a:pPr>
            <a:r>
              <a:rPr lang="en-US" sz="1200" dirty="0"/>
              <a:t>1.	Gender participation is nearly balanced, though disparities exist in certain sports.</a:t>
            </a:r>
          </a:p>
          <a:p>
            <a:pPr marL="4233" indent="0">
              <a:lnSpc>
                <a:spcPct val="115000"/>
              </a:lnSpc>
              <a:spcBef>
                <a:spcPts val="0"/>
              </a:spcBef>
              <a:buClr>
                <a:schemeClr val="dk1"/>
              </a:buClr>
              <a:buSzPts val="3500"/>
              <a:buNone/>
            </a:pPr>
            <a:r>
              <a:rPr lang="en-US" sz="1200" dirty="0"/>
              <a:t>2.	The USA’s dominance underscores the importance of systematic sports development.</a:t>
            </a:r>
          </a:p>
          <a:p>
            <a:pPr marL="4233" indent="0">
              <a:lnSpc>
                <a:spcPct val="115000"/>
              </a:lnSpc>
              <a:spcBef>
                <a:spcPts val="0"/>
              </a:spcBef>
              <a:buClr>
                <a:schemeClr val="dk1"/>
              </a:buClr>
              <a:buSzPts val="3500"/>
              <a:buNone/>
            </a:pPr>
            <a:r>
              <a:rPr lang="en-US" sz="1200" dirty="0"/>
              <a:t>3.	Athletics and swimming offer the highest medal yields, as validated by statistical analysis.</a:t>
            </a:r>
          </a:p>
          <a:p>
            <a:pPr marL="4233" indent="0">
              <a:lnSpc>
                <a:spcPct val="115000"/>
              </a:lnSpc>
              <a:spcBef>
                <a:spcPts val="0"/>
              </a:spcBef>
              <a:buClr>
                <a:schemeClr val="dk1"/>
              </a:buClr>
              <a:buSzPts val="3500"/>
              <a:buNone/>
            </a:pPr>
            <a:r>
              <a:rPr lang="en-US" sz="1200" dirty="0"/>
              <a:t>________________________________________</a:t>
            </a:r>
          </a:p>
          <a:p>
            <a:pPr marL="4233" indent="0">
              <a:lnSpc>
                <a:spcPct val="115000"/>
              </a:lnSpc>
              <a:spcBef>
                <a:spcPts val="0"/>
              </a:spcBef>
              <a:buClr>
                <a:schemeClr val="dk1"/>
              </a:buClr>
              <a:buSzPts val="3500"/>
              <a:buNone/>
            </a:pPr>
            <a:r>
              <a:rPr lang="en-US" sz="1200" b="1" dirty="0">
                <a:solidFill>
                  <a:schemeClr val="accent6">
                    <a:lumMod val="40000"/>
                    <a:lumOff val="60000"/>
                  </a:schemeClr>
                </a:solidFill>
              </a:rPr>
              <a:t>Recommendations</a:t>
            </a:r>
          </a:p>
          <a:p>
            <a:pPr marL="4233" indent="0">
              <a:lnSpc>
                <a:spcPct val="115000"/>
              </a:lnSpc>
              <a:spcBef>
                <a:spcPts val="0"/>
              </a:spcBef>
              <a:buClr>
                <a:schemeClr val="dk1"/>
              </a:buClr>
              <a:buSzPts val="3500"/>
              <a:buNone/>
            </a:pPr>
            <a:r>
              <a:rPr lang="en-US" sz="1200" dirty="0"/>
              <a:t>1.	Focus on High-Yield Sports: Nations should prioritize athletics and swimming for medal optimization.</a:t>
            </a:r>
          </a:p>
          <a:p>
            <a:pPr marL="4233" indent="0">
              <a:lnSpc>
                <a:spcPct val="115000"/>
              </a:lnSpc>
              <a:spcBef>
                <a:spcPts val="0"/>
              </a:spcBef>
              <a:buClr>
                <a:schemeClr val="dk1"/>
              </a:buClr>
              <a:buSzPts val="3500"/>
              <a:buNone/>
            </a:pPr>
            <a:r>
              <a:rPr lang="en-US" sz="1200" dirty="0"/>
              <a:t>2.	Address Gender Disparities: Expand inclusivity programs in gender-skewed sports.</a:t>
            </a:r>
          </a:p>
          <a:p>
            <a:pPr marL="4233" indent="0">
              <a:lnSpc>
                <a:spcPct val="115000"/>
              </a:lnSpc>
              <a:spcBef>
                <a:spcPts val="0"/>
              </a:spcBef>
              <a:buClr>
                <a:schemeClr val="dk1"/>
              </a:buClr>
              <a:buSzPts val="3500"/>
              <a:buNone/>
            </a:pPr>
            <a:r>
              <a:rPr lang="en-US" sz="1200" dirty="0"/>
              <a:t>3.	Optimize Event Scheduling: Leverage peak dates for high-profile events to maximize engagement.</a:t>
            </a:r>
          </a:p>
        </p:txBody>
      </p:sp>
      <p:sp>
        <p:nvSpPr>
          <p:cNvPr id="167" name="Google Shape;16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253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0" name="Google Shape;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US" sz="1000" dirty="0"/>
          </a:p>
        </p:txBody>
      </p:sp>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c5ad421d4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latin typeface="Verdana"/>
              <a:ea typeface="Verdana"/>
              <a:cs typeface="Verdana"/>
              <a:sym typeface="Verdana"/>
            </a:endParaRPr>
          </a:p>
        </p:txBody>
      </p:sp>
      <p:sp>
        <p:nvSpPr>
          <p:cNvPr id="104" name="Google Shape;104;g2c5ad421d4e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5ad421d4e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US" sz="1000" dirty="0">
              <a:solidFill>
                <a:schemeClr val="dk1"/>
              </a:solidFill>
              <a:latin typeface="Verdana"/>
              <a:ea typeface="Verdana"/>
              <a:cs typeface="Verdana"/>
              <a:sym typeface="Verdana"/>
            </a:endParaRPr>
          </a:p>
        </p:txBody>
      </p:sp>
      <p:sp>
        <p:nvSpPr>
          <p:cNvPr id="113" name="Google Shape;113;g2c5ad421d4e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5ad421d4e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c5ad421d4e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3147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E35965-55AD-4E0A-AD88-571172214DC0}" type="datetimeFigureOut">
              <a:rPr lang="en-US" smtClean="0"/>
              <a:t>05-Dec-24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0D06B-FABA-4753-A3B5-C571CEA31622}" type="slidenum">
              <a:rPr lang="en-US" smtClean="0"/>
              <a:t>‹#›</a:t>
            </a:fld>
            <a:endParaRPr lang="en-US"/>
          </a:p>
        </p:txBody>
      </p:sp>
    </p:spTree>
    <p:extLst>
      <p:ext uri="{BB962C8B-B14F-4D97-AF65-F5344CB8AC3E}">
        <p14:creationId xmlns:p14="http://schemas.microsoft.com/office/powerpoint/2010/main" val="352293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35965-55AD-4E0A-AD88-571172214DC0}" type="datetimeFigureOut">
              <a:rPr lang="en-US" smtClean="0"/>
              <a:t>05-Dec-24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0D06B-FABA-4753-A3B5-C571CEA31622}" type="slidenum">
              <a:rPr lang="en-US" smtClean="0"/>
              <a:t>‹#›</a:t>
            </a:fld>
            <a:endParaRPr lang="en-US"/>
          </a:p>
        </p:txBody>
      </p:sp>
    </p:spTree>
    <p:extLst>
      <p:ext uri="{BB962C8B-B14F-4D97-AF65-F5344CB8AC3E}">
        <p14:creationId xmlns:p14="http://schemas.microsoft.com/office/powerpoint/2010/main" val="43848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35965-55AD-4E0A-AD88-571172214DC0}" type="datetimeFigureOut">
              <a:rPr lang="en-US" smtClean="0"/>
              <a:t>05-Dec-24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0D06B-FABA-4753-A3B5-C571CEA31622}" type="slidenum">
              <a:rPr lang="en-US" smtClean="0"/>
              <a:t>‹#›</a:t>
            </a:fld>
            <a:endParaRPr lang="en-US"/>
          </a:p>
        </p:txBody>
      </p:sp>
    </p:spTree>
    <p:extLst>
      <p:ext uri="{BB962C8B-B14F-4D97-AF65-F5344CB8AC3E}">
        <p14:creationId xmlns:p14="http://schemas.microsoft.com/office/powerpoint/2010/main" val="1798535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35965-55AD-4E0A-AD88-571172214DC0}" type="datetimeFigureOut">
              <a:rPr lang="en-US" smtClean="0"/>
              <a:t>05-Dec-24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0D06B-FABA-4753-A3B5-C571CEA31622}" type="slidenum">
              <a:rPr lang="en-US" smtClean="0"/>
              <a:t>‹#›</a:t>
            </a:fld>
            <a:endParaRPr lang="en-US"/>
          </a:p>
        </p:txBody>
      </p:sp>
    </p:spTree>
    <p:extLst>
      <p:ext uri="{BB962C8B-B14F-4D97-AF65-F5344CB8AC3E}">
        <p14:creationId xmlns:p14="http://schemas.microsoft.com/office/powerpoint/2010/main" val="557428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35965-55AD-4E0A-AD88-571172214DC0}" type="datetimeFigureOut">
              <a:rPr lang="en-US" smtClean="0"/>
              <a:t>05-Dec-24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60D06B-FABA-4753-A3B5-C571CEA31622}" type="slidenum">
              <a:rPr lang="en-US" smtClean="0"/>
              <a:t>‹#›</a:t>
            </a:fld>
            <a:endParaRPr lang="en-US"/>
          </a:p>
        </p:txBody>
      </p:sp>
    </p:spTree>
    <p:extLst>
      <p:ext uri="{BB962C8B-B14F-4D97-AF65-F5344CB8AC3E}">
        <p14:creationId xmlns:p14="http://schemas.microsoft.com/office/powerpoint/2010/main" val="308743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E35965-55AD-4E0A-AD88-571172214DC0}" type="datetimeFigureOut">
              <a:rPr lang="en-US" smtClean="0"/>
              <a:t>05-Dec-24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60D06B-FABA-4753-A3B5-C571CEA31622}" type="slidenum">
              <a:rPr lang="en-US" smtClean="0"/>
              <a:t>‹#›</a:t>
            </a:fld>
            <a:endParaRPr lang="en-US"/>
          </a:p>
        </p:txBody>
      </p:sp>
    </p:spTree>
    <p:extLst>
      <p:ext uri="{BB962C8B-B14F-4D97-AF65-F5344CB8AC3E}">
        <p14:creationId xmlns:p14="http://schemas.microsoft.com/office/powerpoint/2010/main" val="240942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E35965-55AD-4E0A-AD88-571172214DC0}" type="datetimeFigureOut">
              <a:rPr lang="en-US" smtClean="0"/>
              <a:t>05-Dec-24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60D06B-FABA-4753-A3B5-C571CEA31622}" type="slidenum">
              <a:rPr lang="en-US" smtClean="0"/>
              <a:t>‹#›</a:t>
            </a:fld>
            <a:endParaRPr lang="en-US"/>
          </a:p>
        </p:txBody>
      </p:sp>
    </p:spTree>
    <p:extLst>
      <p:ext uri="{BB962C8B-B14F-4D97-AF65-F5344CB8AC3E}">
        <p14:creationId xmlns:p14="http://schemas.microsoft.com/office/powerpoint/2010/main" val="1802213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E35965-55AD-4E0A-AD88-571172214DC0}" type="datetimeFigureOut">
              <a:rPr lang="en-US" smtClean="0"/>
              <a:t>05-Dec-24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60D06B-FABA-4753-A3B5-C571CEA31622}" type="slidenum">
              <a:rPr lang="en-US" smtClean="0"/>
              <a:t>‹#›</a:t>
            </a:fld>
            <a:endParaRPr lang="en-US"/>
          </a:p>
        </p:txBody>
      </p:sp>
    </p:spTree>
    <p:extLst>
      <p:ext uri="{BB962C8B-B14F-4D97-AF65-F5344CB8AC3E}">
        <p14:creationId xmlns:p14="http://schemas.microsoft.com/office/powerpoint/2010/main" val="2845129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E35965-55AD-4E0A-AD88-571172214DC0}" type="datetimeFigureOut">
              <a:rPr lang="en-US" smtClean="0"/>
              <a:t>05-Dec-24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60D06B-FABA-4753-A3B5-C571CEA31622}" type="slidenum">
              <a:rPr lang="en-US" smtClean="0"/>
              <a:t>‹#›</a:t>
            </a:fld>
            <a:endParaRPr lang="en-US"/>
          </a:p>
        </p:txBody>
      </p:sp>
    </p:spTree>
    <p:extLst>
      <p:ext uri="{BB962C8B-B14F-4D97-AF65-F5344CB8AC3E}">
        <p14:creationId xmlns:p14="http://schemas.microsoft.com/office/powerpoint/2010/main" val="523605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E35965-55AD-4E0A-AD88-571172214DC0}" type="datetimeFigureOut">
              <a:rPr lang="en-US" smtClean="0"/>
              <a:t>05-Dec-24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60D06B-FABA-4753-A3B5-C571CEA31622}" type="slidenum">
              <a:rPr lang="en-US" smtClean="0"/>
              <a:t>‹#›</a:t>
            </a:fld>
            <a:endParaRPr lang="en-US"/>
          </a:p>
        </p:txBody>
      </p:sp>
    </p:spTree>
    <p:extLst>
      <p:ext uri="{BB962C8B-B14F-4D97-AF65-F5344CB8AC3E}">
        <p14:creationId xmlns:p14="http://schemas.microsoft.com/office/powerpoint/2010/main" val="367877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E35965-55AD-4E0A-AD88-571172214DC0}" type="datetimeFigureOut">
              <a:rPr lang="en-US" smtClean="0"/>
              <a:t>05-Dec-24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60D06B-FABA-4753-A3B5-C571CEA31622}" type="slidenum">
              <a:rPr lang="en-US" smtClean="0"/>
              <a:t>‹#›</a:t>
            </a:fld>
            <a:endParaRPr lang="en-US"/>
          </a:p>
        </p:txBody>
      </p:sp>
    </p:spTree>
    <p:extLst>
      <p:ext uri="{BB962C8B-B14F-4D97-AF65-F5344CB8AC3E}">
        <p14:creationId xmlns:p14="http://schemas.microsoft.com/office/powerpoint/2010/main" val="678831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E35965-55AD-4E0A-AD88-571172214DC0}" type="datetimeFigureOut">
              <a:rPr lang="en-US" smtClean="0"/>
              <a:t>05-Dec-24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60D06B-FABA-4753-A3B5-C571CEA31622}" type="slidenum">
              <a:rPr lang="en-US" smtClean="0"/>
              <a:t>‹#›</a:t>
            </a:fld>
            <a:endParaRPr lang="en-US"/>
          </a:p>
        </p:txBody>
      </p:sp>
    </p:spTree>
    <p:extLst>
      <p:ext uri="{BB962C8B-B14F-4D97-AF65-F5344CB8AC3E}">
        <p14:creationId xmlns:p14="http://schemas.microsoft.com/office/powerpoint/2010/main" val="1410304904"/>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gi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gi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gif"/><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5.gif"/><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notesSlide" Target="../notesSlides/notesSlide8.xml"/><Relationship Id="rId7" Type="http://schemas.openxmlformats.org/officeDocument/2006/relationships/image" Target="../media/image6.gif"/><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C33B4-022A-4BAE-B59A-13D83612C230}"/>
              </a:ext>
            </a:extLst>
          </p:cNvPr>
          <p:cNvSpPr>
            <a:spLocks noGrp="1"/>
          </p:cNvSpPr>
          <p:nvPr>
            <p:ph type="ctrTitle"/>
          </p:nvPr>
        </p:nvSpPr>
        <p:spPr>
          <a:xfrm>
            <a:off x="998165" y="126190"/>
            <a:ext cx="10189589" cy="2471728"/>
          </a:xfrm>
        </p:spPr>
        <p:txBody>
          <a:bodyPr>
            <a:normAutofit/>
          </a:bodyPr>
          <a:lstStyle/>
          <a:p>
            <a:r>
              <a:rPr lang="en-US" b="1" dirty="0"/>
              <a:t>Comprehensive Data Insights from the Olympics</a:t>
            </a:r>
          </a:p>
        </p:txBody>
      </p:sp>
      <p:sp>
        <p:nvSpPr>
          <p:cNvPr id="3" name="Subtitle 2">
            <a:extLst>
              <a:ext uri="{FF2B5EF4-FFF2-40B4-BE49-F238E27FC236}">
                <a16:creationId xmlns:a16="http://schemas.microsoft.com/office/drawing/2014/main" id="{E541D234-2F83-414A-95C3-D1895E2762C9}"/>
              </a:ext>
            </a:extLst>
          </p:cNvPr>
          <p:cNvSpPr>
            <a:spLocks noGrp="1"/>
          </p:cNvSpPr>
          <p:nvPr>
            <p:ph type="subTitle" idx="1"/>
          </p:nvPr>
        </p:nvSpPr>
        <p:spPr>
          <a:xfrm>
            <a:off x="1774423" y="4700641"/>
            <a:ext cx="8637072" cy="977621"/>
          </a:xfrm>
        </p:spPr>
        <p:txBody>
          <a:bodyPr>
            <a:normAutofit/>
          </a:bodyPr>
          <a:lstStyle/>
          <a:p>
            <a:r>
              <a:rPr lang="en-US" b="1" dirty="0">
                <a:solidFill>
                  <a:schemeClr val="tx1">
                    <a:lumMod val="75000"/>
                  </a:schemeClr>
                </a:solidFill>
              </a:rPr>
              <a:t>Team members</a:t>
            </a:r>
          </a:p>
          <a:p>
            <a:r>
              <a:rPr lang="en-US" sz="1800" b="1" dirty="0" err="1">
                <a:effectLst/>
                <a:latin typeface="Times New Roman" panose="02020603050405020304" pitchFamily="18" charset="0"/>
                <a:ea typeface="MS Mincho" panose="02020609040205080304" pitchFamily="49" charset="-128"/>
                <a:cs typeface="Times New Roman" panose="02020603050405020304" pitchFamily="18" charset="0"/>
              </a:rPr>
              <a:t>Hrishitva</a:t>
            </a:r>
            <a:r>
              <a:rPr lang="en-US" sz="1800" b="1" dirty="0">
                <a:effectLst/>
                <a:latin typeface="Times New Roman" panose="02020603050405020304" pitchFamily="18" charset="0"/>
                <a:ea typeface="MS Mincho" panose="02020609040205080304" pitchFamily="49" charset="-128"/>
                <a:cs typeface="Times New Roman" panose="02020603050405020304" pitchFamily="18" charset="0"/>
              </a:rPr>
              <a:t> Patel, Sreeja Yalamaddi, Aqdas Hussain, Anbumani Dhanapal</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US" dirty="0"/>
          </a:p>
        </p:txBody>
      </p:sp>
      <p:pic>
        <p:nvPicPr>
          <p:cNvPr id="1030" name="Picture 6" descr="File:Olympic rings with transparent ...">
            <a:extLst>
              <a:ext uri="{FF2B5EF4-FFF2-40B4-BE49-F238E27FC236}">
                <a16:creationId xmlns:a16="http://schemas.microsoft.com/office/drawing/2014/main" id="{4AC0C105-8619-4DAF-A950-F8C1AFC4142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40479" y="2572106"/>
            <a:ext cx="4185725" cy="2027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460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8"/>
          <p:cNvSpPr txBox="1">
            <a:spLocks noGrp="1"/>
          </p:cNvSpPr>
          <p:nvPr>
            <p:ph idx="1"/>
          </p:nvPr>
        </p:nvSpPr>
        <p:spPr>
          <a:xfrm>
            <a:off x="365683" y="858381"/>
            <a:ext cx="7961169" cy="1062817"/>
          </a:xfrm>
          <a:prstGeom prst="rect">
            <a:avLst/>
          </a:prstGeom>
          <a:noFill/>
          <a:ln>
            <a:noFill/>
          </a:ln>
        </p:spPr>
        <p:txBody>
          <a:bodyPr spcFirstLastPara="1" vert="horz" wrap="square" lIns="60950" tIns="30467" rIns="60950" bIns="30467" rtlCol="0" anchor="t" anchorCtr="0">
            <a:normAutofit/>
          </a:bodyPr>
          <a:lstStyle/>
          <a:p>
            <a:pPr marL="4233" indent="0">
              <a:lnSpc>
                <a:spcPct val="115000"/>
              </a:lnSpc>
              <a:spcBef>
                <a:spcPts val="0"/>
              </a:spcBef>
              <a:buClr>
                <a:schemeClr val="dk1"/>
              </a:buClr>
              <a:buSzPts val="3500"/>
              <a:buNone/>
            </a:pPr>
            <a:r>
              <a:rPr lang="en-US" sz="1400" dirty="0"/>
              <a:t>Almost equal % between gender,  represents a good landmark in the fight against gender disparity in relation to sports. </a:t>
            </a:r>
            <a:endParaRPr lang="en-US" sz="1400" dirty="0">
              <a:highlight>
                <a:srgbClr val="FFFF00"/>
              </a:highlight>
            </a:endParaRPr>
          </a:p>
        </p:txBody>
      </p:sp>
      <p:sp>
        <p:nvSpPr>
          <p:cNvPr id="173" name="Google Shape;173;p8"/>
          <p:cNvSpPr txBox="1"/>
          <p:nvPr/>
        </p:nvSpPr>
        <p:spPr>
          <a:xfrm>
            <a:off x="365683" y="293039"/>
            <a:ext cx="9252400" cy="455489"/>
          </a:xfrm>
          <a:prstGeom prst="rect">
            <a:avLst/>
          </a:prstGeom>
          <a:noFill/>
          <a:ln>
            <a:noFill/>
          </a:ln>
        </p:spPr>
        <p:txBody>
          <a:bodyPr spcFirstLastPara="1" wrap="square" lIns="60950" tIns="60950" rIns="60950" bIns="60950" anchor="t" anchorCtr="0">
            <a:spAutoFit/>
          </a:bodyPr>
          <a:lstStyle/>
          <a:p>
            <a:pPr>
              <a:lnSpc>
                <a:spcPct val="90000"/>
              </a:lnSpc>
            </a:pPr>
            <a:r>
              <a:rPr lang="en-US" sz="2300" b="1" dirty="0">
                <a:solidFill>
                  <a:schemeClr val="accent1"/>
                </a:solidFill>
                <a:latin typeface="Calibri"/>
                <a:ea typeface="Calibri"/>
                <a:cs typeface="Calibri"/>
                <a:sym typeface="Calibri"/>
              </a:rPr>
              <a:t>Analysis of Gender Disparity &amp; Dominant Sports (2024 Deep Dive)</a:t>
            </a:r>
            <a:endParaRPr sz="2300" dirty="0">
              <a:solidFill>
                <a:schemeClr val="accent1"/>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4D44083B-A9D7-4F0C-9C6D-B54948648020}"/>
              </a:ext>
            </a:extLst>
          </p:cNvPr>
          <p:cNvSpPr txBox="1"/>
          <p:nvPr/>
        </p:nvSpPr>
        <p:spPr>
          <a:xfrm>
            <a:off x="4385285" y="2764316"/>
            <a:ext cx="7485138" cy="1063368"/>
          </a:xfrm>
          <a:prstGeom prst="rect">
            <a:avLst/>
          </a:prstGeom>
          <a:noFill/>
        </p:spPr>
        <p:txBody>
          <a:bodyPr wrap="square">
            <a:spAutoFit/>
          </a:bodyPr>
          <a:lstStyle/>
          <a:p>
            <a:pPr marL="4233" indent="0">
              <a:lnSpc>
                <a:spcPct val="115000"/>
              </a:lnSpc>
              <a:spcBef>
                <a:spcPts val="0"/>
              </a:spcBef>
              <a:buClr>
                <a:schemeClr val="dk1"/>
              </a:buClr>
              <a:buSzPts val="3500"/>
              <a:buNone/>
            </a:pPr>
            <a:r>
              <a:rPr lang="en-US" sz="1400" dirty="0"/>
              <a:t>The balance in the distribution of the medals puts a policy into practice in </a:t>
            </a:r>
            <a:r>
              <a:rPr lang="en-US" sz="1400" dirty="0" err="1"/>
              <a:t>Esta's</a:t>
            </a:r>
            <a:r>
              <a:rPr lang="en-US" sz="1400" dirty="0"/>
              <a:t> perspective, emphasizing that different genders now enjoy equal chances and similar training. However, undefined gender entries imply a data collection issue that needs to be addressed</a:t>
            </a:r>
            <a:endParaRPr lang="en-US" sz="1400" dirty="0">
              <a:highlight>
                <a:srgbClr val="FFFF00"/>
              </a:highlight>
            </a:endParaRPr>
          </a:p>
        </p:txBody>
      </p:sp>
      <p:pic>
        <p:nvPicPr>
          <p:cNvPr id="16" name="Picture 15" descr="Image result for arrow with blue color annimated">
            <a:extLst>
              <a:ext uri="{FF2B5EF4-FFF2-40B4-BE49-F238E27FC236}">
                <a16:creationId xmlns:a16="http://schemas.microsoft.com/office/drawing/2014/main" id="{D8CD5390-A23F-491F-ACE1-CF93CC22C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340429" y="735019"/>
            <a:ext cx="634018" cy="879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arrow with blue color annimated">
            <a:extLst>
              <a:ext uri="{FF2B5EF4-FFF2-40B4-BE49-F238E27FC236}">
                <a16:creationId xmlns:a16="http://schemas.microsoft.com/office/drawing/2014/main" id="{B348A848-D990-402F-8CBE-BA8F938D5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3628515" y="2754640"/>
            <a:ext cx="634018" cy="8795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Image result for arrow with blue color annimated">
            <a:extLst>
              <a:ext uri="{FF2B5EF4-FFF2-40B4-BE49-F238E27FC236}">
                <a16:creationId xmlns:a16="http://schemas.microsoft.com/office/drawing/2014/main" id="{A6063A8B-5555-4001-8919-CC89B08C3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460907" y="5120866"/>
            <a:ext cx="634018" cy="8795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5955990-5327-4C2E-9BD3-BC1D5E5F34AF}"/>
              </a:ext>
            </a:extLst>
          </p:cNvPr>
          <p:cNvPicPr/>
          <p:nvPr/>
        </p:nvPicPr>
        <p:blipFill>
          <a:blip r:embed="rId5"/>
          <a:stretch>
            <a:fillRect/>
          </a:stretch>
        </p:blipFill>
        <p:spPr>
          <a:xfrm>
            <a:off x="9004953" y="75502"/>
            <a:ext cx="2966874" cy="2628576"/>
          </a:xfrm>
          <a:prstGeom prst="rect">
            <a:avLst/>
          </a:prstGeom>
        </p:spPr>
      </p:pic>
      <p:pic>
        <p:nvPicPr>
          <p:cNvPr id="21" name="Picture 20">
            <a:extLst>
              <a:ext uri="{FF2B5EF4-FFF2-40B4-BE49-F238E27FC236}">
                <a16:creationId xmlns:a16="http://schemas.microsoft.com/office/drawing/2014/main" id="{CC2B437B-A796-48F8-8BD8-BF11D3952169}"/>
              </a:ext>
            </a:extLst>
          </p:cNvPr>
          <p:cNvPicPr/>
          <p:nvPr/>
        </p:nvPicPr>
        <p:blipFill>
          <a:blip r:embed="rId6"/>
          <a:stretch>
            <a:fillRect/>
          </a:stretch>
        </p:blipFill>
        <p:spPr>
          <a:xfrm>
            <a:off x="321577" y="1610212"/>
            <a:ext cx="3338819" cy="2710673"/>
          </a:xfrm>
          <a:prstGeom prst="rect">
            <a:avLst/>
          </a:prstGeom>
        </p:spPr>
      </p:pic>
      <p:pic>
        <p:nvPicPr>
          <p:cNvPr id="24" name="Picture 23">
            <a:extLst>
              <a:ext uri="{FF2B5EF4-FFF2-40B4-BE49-F238E27FC236}">
                <a16:creationId xmlns:a16="http://schemas.microsoft.com/office/drawing/2014/main" id="{4A7C3866-E137-4F4D-9DF7-C7188462C11E}"/>
              </a:ext>
            </a:extLst>
          </p:cNvPr>
          <p:cNvPicPr/>
          <p:nvPr/>
        </p:nvPicPr>
        <p:blipFill>
          <a:blip r:embed="rId7"/>
          <a:stretch>
            <a:fillRect/>
          </a:stretch>
        </p:blipFill>
        <p:spPr>
          <a:xfrm>
            <a:off x="8127854" y="3705348"/>
            <a:ext cx="3847921" cy="2977411"/>
          </a:xfrm>
          <a:prstGeom prst="rect">
            <a:avLst/>
          </a:prstGeom>
        </p:spPr>
      </p:pic>
      <p:sp>
        <p:nvSpPr>
          <p:cNvPr id="25" name="TextBox 24">
            <a:extLst>
              <a:ext uri="{FF2B5EF4-FFF2-40B4-BE49-F238E27FC236}">
                <a16:creationId xmlns:a16="http://schemas.microsoft.com/office/drawing/2014/main" id="{DDD12CAE-B905-45AE-8425-FE6010EE74F3}"/>
              </a:ext>
            </a:extLst>
          </p:cNvPr>
          <p:cNvSpPr txBox="1"/>
          <p:nvPr/>
        </p:nvSpPr>
        <p:spPr>
          <a:xfrm>
            <a:off x="324218" y="4713797"/>
            <a:ext cx="7893459" cy="1815882"/>
          </a:xfrm>
          <a:prstGeom prst="rect">
            <a:avLst/>
          </a:prstGeom>
          <a:noFill/>
        </p:spPr>
        <p:txBody>
          <a:bodyPr wrap="square">
            <a:spAutoFit/>
          </a:bodyPr>
          <a:lstStyle/>
          <a:p>
            <a:r>
              <a:rPr lang="en-US" sz="1400" dirty="0"/>
              <a:t>•United States (USA): Leading in all medals and having won over 200 medals.</a:t>
            </a:r>
          </a:p>
          <a:p>
            <a:r>
              <a:rPr lang="en-US" sz="1400" dirty="0"/>
              <a:t>•France (FRA) and China (CHN): As anticipated, the ‘‘always high performers’’ comprise the nations consistently conveying high results on international tests.</a:t>
            </a:r>
          </a:p>
          <a:p>
            <a:r>
              <a:rPr lang="en-US" sz="1400" dirty="0"/>
              <a:t>•Australia (AUS): Showed consistency in the scores of all types of medals.</a:t>
            </a:r>
          </a:p>
          <a:p>
            <a:endParaRPr lang="en-US" sz="1400" dirty="0"/>
          </a:p>
          <a:p>
            <a:r>
              <a:rPr lang="en-US" sz="1400" dirty="0"/>
              <a:t>Insights: This can be associated with the fact that the sports infrastructure and athletes of the USA are systematically invested. Aspiring nations should learn and adopt excellent practices, which calls for research on the strategies used by developed countries.</a:t>
            </a:r>
          </a:p>
        </p:txBody>
      </p:sp>
    </p:spTree>
    <p:custDataLst>
      <p:tags r:id="rId1"/>
    </p:custDataLst>
    <p:extLst>
      <p:ext uri="{BB962C8B-B14F-4D97-AF65-F5344CB8AC3E}">
        <p14:creationId xmlns:p14="http://schemas.microsoft.com/office/powerpoint/2010/main" val="82304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8"/>
          <p:cNvSpPr txBox="1">
            <a:spLocks noGrp="1"/>
          </p:cNvSpPr>
          <p:nvPr>
            <p:ph idx="1"/>
          </p:nvPr>
        </p:nvSpPr>
        <p:spPr>
          <a:xfrm>
            <a:off x="404700" y="811977"/>
            <a:ext cx="7961169" cy="1062817"/>
          </a:xfrm>
          <a:prstGeom prst="rect">
            <a:avLst/>
          </a:prstGeom>
          <a:noFill/>
          <a:ln>
            <a:noFill/>
          </a:ln>
        </p:spPr>
        <p:txBody>
          <a:bodyPr spcFirstLastPara="1" vert="horz" wrap="square" lIns="60950" tIns="30467" rIns="60950" bIns="30467" rtlCol="0" anchor="t" anchorCtr="0">
            <a:normAutofit/>
          </a:bodyPr>
          <a:lstStyle/>
          <a:p>
            <a:pPr marL="4233" indent="0">
              <a:lnSpc>
                <a:spcPct val="115000"/>
              </a:lnSpc>
              <a:spcBef>
                <a:spcPts val="0"/>
              </a:spcBef>
              <a:buClr>
                <a:schemeClr val="dk1"/>
              </a:buClr>
              <a:buSzPts val="3500"/>
              <a:buNone/>
            </a:pPr>
            <a:r>
              <a:rPr lang="en-US" sz="1400" dirty="0"/>
              <a:t>•Over 100 gold medals were awarded on these peak dates.</a:t>
            </a:r>
          </a:p>
          <a:p>
            <a:pPr marL="4233" indent="0">
              <a:lnSpc>
                <a:spcPct val="115000"/>
              </a:lnSpc>
              <a:spcBef>
                <a:spcPts val="0"/>
              </a:spcBef>
              <a:buClr>
                <a:schemeClr val="dk1"/>
              </a:buClr>
              <a:buSzPts val="3500"/>
              <a:buNone/>
            </a:pPr>
            <a:r>
              <a:rPr lang="en-US" sz="1400" b="1" dirty="0"/>
              <a:t>Insights</a:t>
            </a:r>
            <a:r>
              <a:rPr lang="en-US" sz="1400" dirty="0"/>
              <a:t>: Exploiting events on specific days enhances global access, attention, and interest, indicating the essence of timing these events</a:t>
            </a:r>
          </a:p>
          <a:p>
            <a:pPr marL="4233" indent="0">
              <a:lnSpc>
                <a:spcPct val="115000"/>
              </a:lnSpc>
              <a:spcBef>
                <a:spcPts val="0"/>
              </a:spcBef>
              <a:buClr>
                <a:schemeClr val="dk1"/>
              </a:buClr>
              <a:buSzPts val="3500"/>
              <a:buNone/>
            </a:pPr>
            <a:endParaRPr sz="1400" dirty="0">
              <a:highlight>
                <a:srgbClr val="FFFF00"/>
              </a:highlight>
            </a:endParaRPr>
          </a:p>
        </p:txBody>
      </p:sp>
      <p:sp>
        <p:nvSpPr>
          <p:cNvPr id="173" name="Google Shape;173;p8"/>
          <p:cNvSpPr txBox="1"/>
          <p:nvPr/>
        </p:nvSpPr>
        <p:spPr>
          <a:xfrm>
            <a:off x="404700" y="232160"/>
            <a:ext cx="9252400" cy="455489"/>
          </a:xfrm>
          <a:prstGeom prst="rect">
            <a:avLst/>
          </a:prstGeom>
          <a:noFill/>
          <a:ln>
            <a:noFill/>
          </a:ln>
        </p:spPr>
        <p:txBody>
          <a:bodyPr spcFirstLastPara="1" wrap="square" lIns="60950" tIns="60950" rIns="60950" bIns="60950" anchor="t" anchorCtr="0">
            <a:spAutoFit/>
          </a:bodyPr>
          <a:lstStyle/>
          <a:p>
            <a:pPr>
              <a:lnSpc>
                <a:spcPct val="90000"/>
              </a:lnSpc>
            </a:pPr>
            <a:r>
              <a:rPr lang="en-US" sz="2300" b="1" dirty="0">
                <a:solidFill>
                  <a:schemeClr val="accent1"/>
                </a:solidFill>
                <a:latin typeface="Calibri"/>
                <a:ea typeface="Calibri"/>
                <a:cs typeface="Calibri"/>
                <a:sym typeface="Calibri"/>
              </a:rPr>
              <a:t>Analysis &amp; Insights (2024 Deep Dive)</a:t>
            </a:r>
            <a:endParaRPr sz="2300" dirty="0">
              <a:solidFill>
                <a:schemeClr val="accent1"/>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4D44083B-A9D7-4F0C-9C6D-B54948648020}"/>
              </a:ext>
            </a:extLst>
          </p:cNvPr>
          <p:cNvSpPr txBox="1"/>
          <p:nvPr/>
        </p:nvSpPr>
        <p:spPr>
          <a:xfrm>
            <a:off x="5065961" y="2764316"/>
            <a:ext cx="6804462" cy="815608"/>
          </a:xfrm>
          <a:prstGeom prst="rect">
            <a:avLst/>
          </a:prstGeom>
          <a:noFill/>
        </p:spPr>
        <p:txBody>
          <a:bodyPr wrap="square">
            <a:spAutoFit/>
          </a:bodyPr>
          <a:lstStyle/>
          <a:p>
            <a:pPr marL="4233" indent="0">
              <a:lnSpc>
                <a:spcPct val="115000"/>
              </a:lnSpc>
              <a:spcBef>
                <a:spcPts val="0"/>
              </a:spcBef>
              <a:buClr>
                <a:schemeClr val="dk1"/>
              </a:buClr>
              <a:buSzPts val="3500"/>
              <a:buNone/>
            </a:pPr>
            <a:r>
              <a:rPr lang="en-US" sz="1400" dirty="0"/>
              <a:t>Athletics’ dominance highlights its broad appeal and competitive diversity. Nations aiming to boost medal tallies should focus on expanding their presence in high-yield sports.</a:t>
            </a:r>
            <a:endParaRPr lang="en-US" sz="1400" dirty="0">
              <a:highlight>
                <a:srgbClr val="FFFF00"/>
              </a:highlight>
            </a:endParaRPr>
          </a:p>
        </p:txBody>
      </p:sp>
      <p:pic>
        <p:nvPicPr>
          <p:cNvPr id="16" name="Picture 15" descr="Image result for arrow with blue color annimated">
            <a:extLst>
              <a:ext uri="{FF2B5EF4-FFF2-40B4-BE49-F238E27FC236}">
                <a16:creationId xmlns:a16="http://schemas.microsoft.com/office/drawing/2014/main" id="{D8CD5390-A23F-491F-ACE1-CF93CC22C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340429" y="735019"/>
            <a:ext cx="634018" cy="879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arrow with blue color annimated">
            <a:extLst>
              <a:ext uri="{FF2B5EF4-FFF2-40B4-BE49-F238E27FC236}">
                <a16:creationId xmlns:a16="http://schemas.microsoft.com/office/drawing/2014/main" id="{B348A848-D990-402F-8CBE-BA8F938D5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48952" y="3216800"/>
            <a:ext cx="634018" cy="8795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Image result for arrow with blue color annimated">
            <a:extLst>
              <a:ext uri="{FF2B5EF4-FFF2-40B4-BE49-F238E27FC236}">
                <a16:creationId xmlns:a16="http://schemas.microsoft.com/office/drawing/2014/main" id="{A6063A8B-5555-4001-8919-CC89B08C3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402337" y="5090815"/>
            <a:ext cx="634018" cy="87952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DD12CAE-B905-45AE-8425-FE6010EE74F3}"/>
              </a:ext>
            </a:extLst>
          </p:cNvPr>
          <p:cNvSpPr txBox="1"/>
          <p:nvPr/>
        </p:nvSpPr>
        <p:spPr>
          <a:xfrm>
            <a:off x="239709" y="5378505"/>
            <a:ext cx="7893459" cy="1384995"/>
          </a:xfrm>
          <a:prstGeom prst="rect">
            <a:avLst/>
          </a:prstGeom>
          <a:noFill/>
        </p:spPr>
        <p:txBody>
          <a:bodyPr wrap="square">
            <a:spAutoFit/>
          </a:bodyPr>
          <a:lstStyle/>
          <a:p>
            <a:pPr marL="285750" indent="-285750">
              <a:buFont typeface="Arial" panose="020B0604020202020204" pitchFamily="34" charset="0"/>
              <a:buChar char="•"/>
            </a:pPr>
            <a:r>
              <a:rPr lang="en-US" sz="1400" dirty="0"/>
              <a:t>Male dominance: Wrestling, weightlifting.</a:t>
            </a:r>
          </a:p>
          <a:p>
            <a:pPr marL="285750" indent="-285750">
              <a:buFont typeface="Arial" panose="020B0604020202020204" pitchFamily="34" charset="0"/>
              <a:buChar char="•"/>
            </a:pPr>
            <a:r>
              <a:rPr lang="en-US" sz="1400" dirty="0"/>
              <a:t>Female dominance: Artistic gymnastics, synchronized swimming.</a:t>
            </a:r>
          </a:p>
          <a:p>
            <a:pPr marL="285750" indent="-285750">
              <a:buFont typeface="Arial" panose="020B0604020202020204" pitchFamily="34" charset="0"/>
              <a:buChar char="•"/>
            </a:pPr>
            <a:r>
              <a:rPr lang="en-US" sz="1400" dirty="0"/>
              <a:t>Balanced representation: Athletics, swimming.</a:t>
            </a:r>
          </a:p>
          <a:p>
            <a:endParaRPr lang="en-US" sz="1400" b="1" dirty="0"/>
          </a:p>
          <a:p>
            <a:r>
              <a:rPr lang="en-US" sz="1400" b="1" dirty="0"/>
              <a:t>Insights</a:t>
            </a:r>
            <a:r>
              <a:rPr lang="en-US" sz="1400" dirty="0"/>
              <a:t>: These patterns highlight deeply rooted cultural and physiological trends. Targeted programs can address gender gaps in underrepresented disciplines</a:t>
            </a:r>
          </a:p>
        </p:txBody>
      </p:sp>
      <p:pic>
        <p:nvPicPr>
          <p:cNvPr id="12" name="Picture 11">
            <a:extLst>
              <a:ext uri="{FF2B5EF4-FFF2-40B4-BE49-F238E27FC236}">
                <a16:creationId xmlns:a16="http://schemas.microsoft.com/office/drawing/2014/main" id="{CB11962C-1EB6-421C-AFC5-D79E19BD8C04}"/>
              </a:ext>
            </a:extLst>
          </p:cNvPr>
          <p:cNvPicPr/>
          <p:nvPr/>
        </p:nvPicPr>
        <p:blipFill>
          <a:blip r:embed="rId5"/>
          <a:stretch>
            <a:fillRect/>
          </a:stretch>
        </p:blipFill>
        <p:spPr>
          <a:xfrm>
            <a:off x="9004953" y="80127"/>
            <a:ext cx="3075194" cy="2623952"/>
          </a:xfrm>
          <a:prstGeom prst="rect">
            <a:avLst/>
          </a:prstGeom>
        </p:spPr>
      </p:pic>
      <p:pic>
        <p:nvPicPr>
          <p:cNvPr id="18" name="Picture 17">
            <a:extLst>
              <a:ext uri="{FF2B5EF4-FFF2-40B4-BE49-F238E27FC236}">
                <a16:creationId xmlns:a16="http://schemas.microsoft.com/office/drawing/2014/main" id="{53D973FF-622F-49A2-BDFF-B5CEACBF9DF7}"/>
              </a:ext>
            </a:extLst>
          </p:cNvPr>
          <p:cNvPicPr/>
          <p:nvPr/>
        </p:nvPicPr>
        <p:blipFill>
          <a:blip r:embed="rId6"/>
          <a:stretch>
            <a:fillRect/>
          </a:stretch>
        </p:blipFill>
        <p:spPr>
          <a:xfrm>
            <a:off x="384497" y="2037593"/>
            <a:ext cx="4320330" cy="3237936"/>
          </a:xfrm>
          <a:prstGeom prst="rect">
            <a:avLst/>
          </a:prstGeom>
        </p:spPr>
      </p:pic>
      <p:pic>
        <p:nvPicPr>
          <p:cNvPr id="20" name="Picture 19">
            <a:extLst>
              <a:ext uri="{FF2B5EF4-FFF2-40B4-BE49-F238E27FC236}">
                <a16:creationId xmlns:a16="http://schemas.microsoft.com/office/drawing/2014/main" id="{E135BCD2-CAAC-4C24-A2E2-514B2C0D2499}"/>
              </a:ext>
            </a:extLst>
          </p:cNvPr>
          <p:cNvPicPr/>
          <p:nvPr/>
        </p:nvPicPr>
        <p:blipFill>
          <a:blip r:embed="rId7"/>
          <a:stretch>
            <a:fillRect/>
          </a:stretch>
        </p:blipFill>
        <p:spPr>
          <a:xfrm>
            <a:off x="8255542" y="3801292"/>
            <a:ext cx="3696749" cy="2824548"/>
          </a:xfrm>
          <a:prstGeom prst="rect">
            <a:avLst/>
          </a:prstGeom>
        </p:spPr>
      </p:pic>
    </p:spTree>
    <p:custDataLst>
      <p:tags r:id="rId1"/>
    </p:custDataLst>
    <p:extLst>
      <p:ext uri="{BB962C8B-B14F-4D97-AF65-F5344CB8AC3E}">
        <p14:creationId xmlns:p14="http://schemas.microsoft.com/office/powerpoint/2010/main" val="2782601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4" name="Google Shape;164;g2c5ad421d4e_0_18"/>
          <p:cNvSpPr txBox="1"/>
          <p:nvPr/>
        </p:nvSpPr>
        <p:spPr>
          <a:xfrm>
            <a:off x="676455" y="339754"/>
            <a:ext cx="10417643" cy="1231086"/>
          </a:xfrm>
          <a:prstGeom prst="rect">
            <a:avLst/>
          </a:prstGeom>
          <a:noFill/>
          <a:ln>
            <a:noFill/>
          </a:ln>
        </p:spPr>
        <p:txBody>
          <a:bodyPr spcFirstLastPara="1" wrap="square" lIns="60950" tIns="60950" rIns="60950" bIns="60950" anchor="t" anchorCtr="0">
            <a:spAutoFit/>
          </a:bodyPr>
          <a:lstStyle>
            <a:defPPr>
              <a:defRPr lang="en-US"/>
            </a:defPPr>
            <a:lvl1pPr>
              <a:lnSpc>
                <a:spcPct val="90000"/>
              </a:lnSpc>
              <a:defRPr sz="2300" b="1">
                <a:solidFill>
                  <a:schemeClr val="accent1"/>
                </a:solidFill>
                <a:latin typeface="Calibri"/>
                <a:ea typeface="Calibri"/>
                <a:cs typeface="Calibri"/>
              </a:defRPr>
            </a:lvl1pPr>
          </a:lstStyle>
          <a:p>
            <a:r>
              <a:rPr lang="en-US" sz="4000" dirty="0">
                <a:solidFill>
                  <a:schemeClr val="tx1"/>
                </a:solidFill>
                <a:latin typeface="+mj-lt"/>
                <a:sym typeface="Calibri"/>
              </a:rPr>
              <a:t>Key Predictions &amp; Analysis for 2028 LA Olympics</a:t>
            </a:r>
            <a:endParaRPr sz="4000" dirty="0">
              <a:solidFill>
                <a:schemeClr val="tx1"/>
              </a:solidFill>
              <a:latin typeface="+mj-lt"/>
              <a:sym typeface="Calibri"/>
            </a:endParaRPr>
          </a:p>
          <a:p>
            <a:endParaRPr sz="4000" dirty="0">
              <a:solidFill>
                <a:schemeClr val="tx1"/>
              </a:solidFill>
              <a:latin typeface="+mj-lt"/>
              <a:sym typeface="Calibri"/>
            </a:endParaRPr>
          </a:p>
        </p:txBody>
      </p:sp>
      <p:pic>
        <p:nvPicPr>
          <p:cNvPr id="10" name="Picture 9">
            <a:extLst>
              <a:ext uri="{FF2B5EF4-FFF2-40B4-BE49-F238E27FC236}">
                <a16:creationId xmlns:a16="http://schemas.microsoft.com/office/drawing/2014/main" id="{59B87A7E-A6CA-42F1-81AA-3885E74779BA}"/>
              </a:ext>
            </a:extLst>
          </p:cNvPr>
          <p:cNvPicPr>
            <a:picLocks noChangeAspect="1"/>
          </p:cNvPicPr>
          <p:nvPr/>
        </p:nvPicPr>
        <p:blipFill>
          <a:blip r:embed="rId4"/>
          <a:stretch>
            <a:fillRect/>
          </a:stretch>
        </p:blipFill>
        <p:spPr>
          <a:xfrm>
            <a:off x="676455" y="1390261"/>
            <a:ext cx="7206816" cy="4693298"/>
          </a:xfrm>
          <a:prstGeom prst="rect">
            <a:avLst/>
          </a:prstGeom>
        </p:spPr>
      </p:pic>
      <p:sp>
        <p:nvSpPr>
          <p:cNvPr id="4" name="Content Placeholder 2">
            <a:extLst>
              <a:ext uri="{FF2B5EF4-FFF2-40B4-BE49-F238E27FC236}">
                <a16:creationId xmlns:a16="http://schemas.microsoft.com/office/drawing/2014/main" id="{8E62F837-EC86-4777-A354-51C70C72F60B}"/>
              </a:ext>
            </a:extLst>
          </p:cNvPr>
          <p:cNvSpPr>
            <a:spLocks noGrp="1"/>
          </p:cNvSpPr>
          <p:nvPr>
            <p:ph idx="1"/>
          </p:nvPr>
        </p:nvSpPr>
        <p:spPr>
          <a:xfrm>
            <a:off x="8045041" y="637155"/>
            <a:ext cx="3934438" cy="5881091"/>
          </a:xfrm>
        </p:spPr>
        <p:txBody>
          <a:bodyPr anchor="ctr">
            <a:normAutofit/>
          </a:bodyPr>
          <a:lstStyle/>
          <a:p>
            <a:r>
              <a:rPr lang="en-US" sz="1800" b="1" dirty="0"/>
              <a:t>Total Participation Growth</a:t>
            </a:r>
            <a:r>
              <a:rPr lang="en-US" sz="1800" dirty="0"/>
              <a:t>: Projected 7% increase from 2024 to 2028</a:t>
            </a:r>
          </a:p>
          <a:p>
            <a:r>
              <a:rPr lang="en-US" sz="1800" b="1" dirty="0"/>
              <a:t>Gender Parity Progress</a:t>
            </a:r>
            <a:r>
              <a:rPr lang="en-US" sz="1800" dirty="0"/>
              <a:t>: Female participation shows consistent growth, equaled parity with male participation by 2028. A milestone in fostering towards inclusion and diversity on the world stage</a:t>
            </a:r>
          </a:p>
          <a:p>
            <a:r>
              <a:rPr lang="en-US" sz="1800" b="1" dirty="0"/>
              <a:t>Male Participation Plateau</a:t>
            </a:r>
            <a:r>
              <a:rPr lang="en-US" sz="1800" dirty="0"/>
              <a:t>: Male participation remains relatively stable until 2020.</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4">
            <a:extLst>
              <a:ext uri="{FF2B5EF4-FFF2-40B4-BE49-F238E27FC236}">
                <a16:creationId xmlns:a16="http://schemas.microsoft.com/office/drawing/2014/main" id="{92B3EE8E-AF85-80F1-8DBF-1C8613A4BB34}"/>
              </a:ext>
            </a:extLst>
          </p:cNvPr>
          <p:cNvSpPr>
            <a:spLocks noGrp="1" noChangeArrowheads="1"/>
          </p:cNvSpPr>
          <p:nvPr>
            <p:ph type="title"/>
          </p:nvPr>
        </p:nvSpPr>
        <p:spPr bwMode="auto">
          <a:xfrm>
            <a:off x="1051560" y="586822"/>
            <a:ext cx="3657600" cy="164592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400" b="1" i="0" u="none" strike="noStrike" cap="none" normalizeH="0" baseline="0" dirty="0">
                <a:ln>
                  <a:noFill/>
                </a:ln>
                <a:effectLst/>
              </a:rPr>
              <a:t>Top 10 Countries: Predicted Medal % Leaders</a:t>
            </a:r>
            <a:endParaRPr kumimoji="0" lang="en-US" altLang="en-US" sz="2400"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None/>
              <a:tabLst/>
            </a:pPr>
            <a:endParaRPr kumimoji="0" lang="en-US" altLang="en-US" sz="2400" b="0" i="0" u="none" strike="noStrike" cap="none" normalizeH="0" baseline="0" dirty="0">
              <a:ln>
                <a:noFill/>
              </a:ln>
              <a:effectLst/>
            </a:endParaRPr>
          </a:p>
        </p:txBody>
      </p:sp>
      <p:sp>
        <p:nvSpPr>
          <p:cNvPr id="34" name="Rectangle 3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6" name="Rectangle 3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EC9C094-8D72-CC09-313C-0C9C4E2DE05E}"/>
              </a:ext>
            </a:extLst>
          </p:cNvPr>
          <p:cNvSpPr>
            <a:spLocks noGrp="1"/>
          </p:cNvSpPr>
          <p:nvPr>
            <p:ph idx="1"/>
          </p:nvPr>
        </p:nvSpPr>
        <p:spPr>
          <a:xfrm>
            <a:off x="5250106" y="586822"/>
            <a:ext cx="6106742" cy="1645920"/>
          </a:xfrm>
        </p:spPr>
        <p:txBody>
          <a:bodyPr anchor="ctr">
            <a:normAutofit lnSpcReduction="10000"/>
          </a:bodyPr>
          <a:lstStyle/>
          <a:p>
            <a:r>
              <a:rPr lang="en-US" sz="1800" dirty="0"/>
              <a:t>USA is projected to lead with 125–135 medals, benefiting from a host advantage (~16–17%)</a:t>
            </a:r>
          </a:p>
          <a:p>
            <a:r>
              <a:rPr lang="en-US" sz="1800" dirty="0"/>
              <a:t>Impact of Russia’s Ban : While Russia may still compete as Independents, countries like USA, China, Germany, Japan, and France, may gain significant advantage in disciplines such as gymnastics, wrestling, biathlon, and diving.</a:t>
            </a:r>
          </a:p>
        </p:txBody>
      </p:sp>
      <p:pic>
        <p:nvPicPr>
          <p:cNvPr id="4" name="Picture 3" descr="A screenshot of a table&#10;&#10;Description automatically generated">
            <a:extLst>
              <a:ext uri="{FF2B5EF4-FFF2-40B4-BE49-F238E27FC236}">
                <a16:creationId xmlns:a16="http://schemas.microsoft.com/office/drawing/2014/main" id="{D631BC12-E04F-EBE3-FFF8-AF9B54E46D24}"/>
              </a:ext>
            </a:extLst>
          </p:cNvPr>
          <p:cNvPicPr>
            <a:picLocks noChangeAspect="1"/>
          </p:cNvPicPr>
          <p:nvPr/>
        </p:nvPicPr>
        <p:blipFill>
          <a:blip r:embed="rId2"/>
          <a:stretch>
            <a:fillRect/>
          </a:stretch>
        </p:blipFill>
        <p:spPr>
          <a:xfrm>
            <a:off x="6495270" y="2596497"/>
            <a:ext cx="4717945" cy="3614124"/>
          </a:xfrm>
          <a:prstGeom prst="rect">
            <a:avLst/>
          </a:prstGeom>
        </p:spPr>
      </p:pic>
      <p:pic>
        <p:nvPicPr>
          <p:cNvPr id="5" name="Picture 4" descr="A graph of a number of medals&#10;&#10;Description automatically generated">
            <a:extLst>
              <a:ext uri="{FF2B5EF4-FFF2-40B4-BE49-F238E27FC236}">
                <a16:creationId xmlns:a16="http://schemas.microsoft.com/office/drawing/2014/main" id="{B00BAD18-BEDB-7F68-1A7D-BF07740FBD66}"/>
              </a:ext>
            </a:extLst>
          </p:cNvPr>
          <p:cNvPicPr>
            <a:picLocks noChangeAspect="1"/>
          </p:cNvPicPr>
          <p:nvPr/>
        </p:nvPicPr>
        <p:blipFill>
          <a:blip r:embed="rId3"/>
          <a:stretch>
            <a:fillRect/>
          </a:stretch>
        </p:blipFill>
        <p:spPr>
          <a:xfrm>
            <a:off x="520568" y="2545879"/>
            <a:ext cx="5454134" cy="4008788"/>
          </a:xfrm>
          <a:prstGeom prst="rect">
            <a:avLst/>
          </a:prstGeom>
        </p:spPr>
      </p:pic>
      <p:sp>
        <p:nvSpPr>
          <p:cNvPr id="15" name="Rectangle 14">
            <a:extLst>
              <a:ext uri="{FF2B5EF4-FFF2-40B4-BE49-F238E27FC236}">
                <a16:creationId xmlns:a16="http://schemas.microsoft.com/office/drawing/2014/main" id="{889332A8-473C-FA1D-F574-1D50EC10B138}"/>
              </a:ext>
            </a:extLst>
          </p:cNvPr>
          <p:cNvSpPr/>
          <p:nvPr/>
        </p:nvSpPr>
        <p:spPr>
          <a:xfrm>
            <a:off x="6982691" y="4100946"/>
            <a:ext cx="711200" cy="5264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140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15DC69D-A51B-36FE-90EF-21EA1EA0B7A8}"/>
              </a:ext>
            </a:extLst>
          </p:cNvPr>
          <p:cNvSpPr>
            <a:spLocks noGrp="1"/>
          </p:cNvSpPr>
          <p:nvPr>
            <p:ph type="body" idx="1"/>
          </p:nvPr>
        </p:nvSpPr>
        <p:spPr>
          <a:xfrm>
            <a:off x="176153" y="354080"/>
            <a:ext cx="6062917" cy="823912"/>
          </a:xfrm>
        </p:spPr>
        <p:txBody>
          <a:bodyPr>
            <a:noAutofit/>
          </a:bodyPr>
          <a:lstStyle/>
          <a:p>
            <a:r>
              <a:rPr lang="en-US" sz="2400" dirty="0"/>
              <a:t>Top Medal Earners and Their Best Performers</a:t>
            </a:r>
            <a:endParaRPr lang="en-US" dirty="0"/>
          </a:p>
        </p:txBody>
      </p:sp>
      <p:sp>
        <p:nvSpPr>
          <p:cNvPr id="6" name="Text Placeholder 5">
            <a:extLst>
              <a:ext uri="{FF2B5EF4-FFF2-40B4-BE49-F238E27FC236}">
                <a16:creationId xmlns:a16="http://schemas.microsoft.com/office/drawing/2014/main" id="{DEB916F2-554B-9A9F-8CB5-651A676B181F}"/>
              </a:ext>
            </a:extLst>
          </p:cNvPr>
          <p:cNvSpPr>
            <a:spLocks noGrp="1"/>
          </p:cNvSpPr>
          <p:nvPr>
            <p:ph type="body" sz="quarter" idx="3"/>
          </p:nvPr>
        </p:nvSpPr>
        <p:spPr>
          <a:xfrm>
            <a:off x="6459895" y="354080"/>
            <a:ext cx="5185462" cy="823912"/>
          </a:xfrm>
        </p:spPr>
        <p:txBody>
          <a:bodyPr>
            <a:normAutofit/>
          </a:bodyPr>
          <a:lstStyle/>
          <a:p>
            <a:r>
              <a:rPr lang="en-US" dirty="0"/>
              <a:t>Medal Forecast for Emerging Countries</a:t>
            </a:r>
          </a:p>
        </p:txBody>
      </p:sp>
      <p:pic>
        <p:nvPicPr>
          <p:cNvPr id="12" name="Picture 11" descr="A graph of different colors and numbers&#10;&#10;Description automatically generated">
            <a:extLst>
              <a:ext uri="{FF2B5EF4-FFF2-40B4-BE49-F238E27FC236}">
                <a16:creationId xmlns:a16="http://schemas.microsoft.com/office/drawing/2014/main" id="{88F59369-ADF1-4D8A-95F0-898B9D603AA2}"/>
              </a:ext>
            </a:extLst>
          </p:cNvPr>
          <p:cNvPicPr>
            <a:picLocks noChangeAspect="1"/>
          </p:cNvPicPr>
          <p:nvPr/>
        </p:nvPicPr>
        <p:blipFill>
          <a:blip r:embed="rId2"/>
          <a:stretch>
            <a:fillRect/>
          </a:stretch>
        </p:blipFill>
        <p:spPr>
          <a:xfrm>
            <a:off x="618424" y="1488412"/>
            <a:ext cx="4824029" cy="3483864"/>
          </a:xfrm>
          <a:prstGeom prst="rect">
            <a:avLst/>
          </a:prstGeom>
        </p:spPr>
      </p:pic>
      <p:pic>
        <p:nvPicPr>
          <p:cNvPr id="8" name="Picture 7" descr="A graph of the top 15 emerging nations&#10;&#10;Description automatically generated">
            <a:extLst>
              <a:ext uri="{FF2B5EF4-FFF2-40B4-BE49-F238E27FC236}">
                <a16:creationId xmlns:a16="http://schemas.microsoft.com/office/drawing/2014/main" id="{468944F9-7044-415E-A5DB-010FE667798A}"/>
              </a:ext>
            </a:extLst>
          </p:cNvPr>
          <p:cNvPicPr>
            <a:picLocks noChangeAspect="1"/>
          </p:cNvPicPr>
          <p:nvPr/>
        </p:nvPicPr>
        <p:blipFill>
          <a:blip r:embed="rId3"/>
          <a:stretch>
            <a:fillRect/>
          </a:stretch>
        </p:blipFill>
        <p:spPr>
          <a:xfrm>
            <a:off x="6549343" y="1488412"/>
            <a:ext cx="4821957" cy="3483864"/>
          </a:xfrm>
          <a:prstGeom prst="rect">
            <a:avLst/>
          </a:prstGeom>
        </p:spPr>
      </p:pic>
      <p:cxnSp>
        <p:nvCxnSpPr>
          <p:cNvPr id="13" name="Straight Connector 12">
            <a:extLst>
              <a:ext uri="{FF2B5EF4-FFF2-40B4-BE49-F238E27FC236}">
                <a16:creationId xmlns:a16="http://schemas.microsoft.com/office/drawing/2014/main" id="{A5406A40-FCB1-1EC9-0745-C9792DC5FEA5}"/>
              </a:ext>
            </a:extLst>
          </p:cNvPr>
          <p:cNvCxnSpPr/>
          <p:nvPr/>
        </p:nvCxnSpPr>
        <p:spPr>
          <a:xfrm>
            <a:off x="6242181" y="261257"/>
            <a:ext cx="0" cy="6279502"/>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F724F8A-7110-3C35-110B-AB0CA05A150A}"/>
              </a:ext>
            </a:extLst>
          </p:cNvPr>
          <p:cNvSpPr txBox="1"/>
          <p:nvPr/>
        </p:nvSpPr>
        <p:spPr>
          <a:xfrm>
            <a:off x="550507" y="5282696"/>
            <a:ext cx="4677343" cy="1169551"/>
          </a:xfrm>
          <a:prstGeom prst="rect">
            <a:avLst/>
          </a:prstGeom>
          <a:noFill/>
        </p:spPr>
        <p:txBody>
          <a:bodyPr wrap="square" rtlCol="0">
            <a:spAutoFit/>
          </a:bodyPr>
          <a:lstStyle/>
          <a:p>
            <a:pPr marL="285750" indent="-285750">
              <a:buFont typeface="Wingdings" panose="05000000000000000000" pitchFamily="2" charset="2"/>
              <a:buChar char="§"/>
            </a:pPr>
            <a:r>
              <a:rPr lang="en-US" sz="1400" dirty="0"/>
              <a:t>USA may remain dominant in the most medal yielding sports – Athletics , Swimming as proven historically. </a:t>
            </a:r>
          </a:p>
          <a:p>
            <a:pPr marL="285750" indent="-285750">
              <a:buFont typeface="Wingdings" panose="05000000000000000000" pitchFamily="2" charset="2"/>
              <a:buChar char="§"/>
            </a:pPr>
            <a:r>
              <a:rPr lang="en-US" sz="1400" dirty="0"/>
              <a:t>Countries like Italy, France, and Germany may take advantage of sports like Fencing where Russia got some edge in the past</a:t>
            </a:r>
          </a:p>
        </p:txBody>
      </p:sp>
      <p:sp>
        <p:nvSpPr>
          <p:cNvPr id="15" name="TextBox 14">
            <a:extLst>
              <a:ext uri="{FF2B5EF4-FFF2-40B4-BE49-F238E27FC236}">
                <a16:creationId xmlns:a16="http://schemas.microsoft.com/office/drawing/2014/main" id="{72C5147A-1C91-F0C9-EE11-16E0821AC1B7}"/>
              </a:ext>
            </a:extLst>
          </p:cNvPr>
          <p:cNvSpPr txBox="1"/>
          <p:nvPr/>
        </p:nvSpPr>
        <p:spPr>
          <a:xfrm>
            <a:off x="6459895" y="5282695"/>
            <a:ext cx="4677343" cy="1600438"/>
          </a:xfrm>
          <a:prstGeom prst="rect">
            <a:avLst/>
          </a:prstGeom>
          <a:noFill/>
        </p:spPr>
        <p:txBody>
          <a:bodyPr wrap="square" rtlCol="0">
            <a:spAutoFit/>
          </a:bodyPr>
          <a:lstStyle/>
          <a:p>
            <a:pPr marL="285750" indent="-285750">
              <a:buFont typeface="Wingdings" panose="05000000000000000000" pitchFamily="2" charset="2"/>
              <a:buChar char="§"/>
            </a:pPr>
            <a:r>
              <a:rPr lang="en-US" sz="1400" dirty="0"/>
              <a:t>Serbia: Expected Growth: Additional medals in tennis (e.g., Novak Djokovic) and water polo.</a:t>
            </a:r>
          </a:p>
          <a:p>
            <a:pPr marL="285750" indent="-285750">
              <a:buFont typeface="Wingdings" panose="05000000000000000000" pitchFamily="2" charset="2"/>
              <a:buChar char="§"/>
            </a:pPr>
            <a:r>
              <a:rPr lang="en-US" sz="1400" dirty="0"/>
              <a:t>Hong Kong: Expected Growth: Boost in table tennis and badminton events.</a:t>
            </a:r>
          </a:p>
          <a:p>
            <a:pPr marL="285750" indent="-285750">
              <a:buFont typeface="Wingdings" panose="05000000000000000000" pitchFamily="2" charset="2"/>
              <a:buChar char="§"/>
            </a:pPr>
            <a:r>
              <a:rPr lang="en-US" sz="1400" dirty="0"/>
              <a:t>Israel: : Judo and sailing medal opportunities.</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p:txBody>
      </p:sp>
    </p:spTree>
    <p:extLst>
      <p:ext uri="{BB962C8B-B14F-4D97-AF65-F5344CB8AC3E}">
        <p14:creationId xmlns:p14="http://schemas.microsoft.com/office/powerpoint/2010/main" val="1077015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7"/>
        <p:cNvGrpSpPr/>
        <p:nvPr/>
      </p:nvGrpSpPr>
      <p:grpSpPr>
        <a:xfrm>
          <a:off x="0" y="0"/>
          <a:ext cx="0" cy="0"/>
          <a:chOff x="0" y="0"/>
          <a:chExt cx="0" cy="0"/>
        </a:xfrm>
      </p:grpSpPr>
      <p:sp useBgFill="1">
        <p:nvSpPr>
          <p:cNvPr id="257" name="Rectangle 25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Google Shape;218;p12"/>
          <p:cNvSpPr txBox="1">
            <a:spLocks noGrp="1"/>
          </p:cNvSpPr>
          <p:nvPr>
            <p:ph type="title"/>
          </p:nvPr>
        </p:nvSpPr>
        <p:spPr>
          <a:xfrm>
            <a:off x="6513788" y="365125"/>
            <a:ext cx="4840010" cy="1807305"/>
          </a:xfrm>
          <a:prstGeom prst="rect">
            <a:avLst/>
          </a:prstGeom>
        </p:spPr>
        <p:txBody>
          <a:bodyPr spcFirstLastPara="1" vert="horz" lIns="91440" tIns="45720" rIns="91440" bIns="45720" rtlCol="0" anchor="ctr" anchorCtr="0">
            <a:normAutofit/>
          </a:bodyPr>
          <a:lstStyle/>
          <a:p>
            <a:pPr>
              <a:buClr>
                <a:srgbClr val="0666D1"/>
              </a:buClr>
              <a:buSzPts val="6600"/>
            </a:pPr>
            <a:r>
              <a:rPr lang="en-US" b="1" dirty="0"/>
              <a:t>Concluding Notes</a:t>
            </a:r>
            <a:endParaRPr lang="en-US" dirty="0"/>
          </a:p>
        </p:txBody>
      </p:sp>
      <p:pic>
        <p:nvPicPr>
          <p:cNvPr id="227" name="Picture 226" descr="A hand holding a gold medal&#10;&#10;Description automatically generated">
            <a:extLst>
              <a:ext uri="{FF2B5EF4-FFF2-40B4-BE49-F238E27FC236}">
                <a16:creationId xmlns:a16="http://schemas.microsoft.com/office/drawing/2014/main" id="{D3EF2C97-8FE9-8A37-ABAE-D36A974A2005}"/>
              </a:ext>
            </a:extLst>
          </p:cNvPr>
          <p:cNvPicPr>
            <a:picLocks noChangeAspect="1"/>
          </p:cNvPicPr>
          <p:nvPr/>
        </p:nvPicPr>
        <p:blipFill>
          <a:blip r:embed="rId4"/>
          <a:srcRect l="22418" r="2741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1" name="TextBox 10">
            <a:extLst>
              <a:ext uri="{FF2B5EF4-FFF2-40B4-BE49-F238E27FC236}">
                <a16:creationId xmlns:a16="http://schemas.microsoft.com/office/drawing/2014/main" id="{60347D4F-7F4D-F839-5E57-E84C07105911}"/>
              </a:ext>
            </a:extLst>
          </p:cNvPr>
          <p:cNvSpPr txBox="1"/>
          <p:nvPr/>
        </p:nvSpPr>
        <p:spPr>
          <a:xfrm>
            <a:off x="6513788" y="2333297"/>
            <a:ext cx="4840010" cy="3843666"/>
          </a:xfrm>
          <a:prstGeom prst="rect">
            <a:avLst/>
          </a:prstGeom>
        </p:spPr>
        <p:txBody>
          <a:bodyPr vert="horz" lIns="91440" tIns="45720" rIns="91440" bIns="45720" rtlCol="0">
            <a:normAutofit/>
          </a:bodyPr>
          <a:lstStyle/>
          <a:p>
            <a:pPr marL="34290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dirty="0">
                <a:ln>
                  <a:noFill/>
                </a:ln>
                <a:effectLst/>
              </a:rPr>
              <a:t>Russia’s Absence</a:t>
            </a:r>
            <a:r>
              <a:rPr kumimoji="0" lang="en-US" altLang="en-US" sz="1600" b="0" i="0" u="none" strike="noStrike" cap="none" normalizeH="0" baseline="0" dirty="0">
                <a:ln>
                  <a:noFill/>
                </a:ln>
                <a:effectLst/>
              </a:rPr>
              <a:t> opens up medal opportunities for countries to capitalize on historically strong Russian events, such as </a:t>
            </a:r>
            <a:r>
              <a:rPr kumimoji="0" lang="en-US" altLang="en-US" sz="1600" b="1" i="0" u="none" strike="noStrike" cap="none" normalizeH="0" baseline="0" dirty="0">
                <a:ln>
                  <a:noFill/>
                </a:ln>
                <a:effectLst/>
              </a:rPr>
              <a:t>Fencing</a:t>
            </a:r>
            <a:r>
              <a:rPr kumimoji="0" lang="en-US" altLang="en-US" sz="1600" b="0" i="0" u="none" strike="noStrike" cap="none" normalizeH="0" baseline="0" dirty="0">
                <a:ln>
                  <a:noFill/>
                </a:ln>
                <a:effectLst/>
              </a:rPr>
              <a:t>, </a:t>
            </a:r>
            <a:r>
              <a:rPr kumimoji="0" lang="en-US" altLang="en-US" sz="1600" b="1" i="0" u="none" strike="noStrike" cap="none" normalizeH="0" baseline="0" dirty="0">
                <a:ln>
                  <a:noFill/>
                </a:ln>
                <a:effectLst/>
              </a:rPr>
              <a:t>Wrestling</a:t>
            </a:r>
            <a:r>
              <a:rPr kumimoji="0" lang="en-US" altLang="en-US" sz="1600" b="0" i="0" u="none" strike="noStrike" cap="none" normalizeH="0" baseline="0" dirty="0">
                <a:ln>
                  <a:noFill/>
                </a:ln>
                <a:effectLst/>
              </a:rPr>
              <a:t>, and </a:t>
            </a:r>
            <a:r>
              <a:rPr kumimoji="0" lang="en-US" altLang="en-US" sz="1600" b="1" i="0" u="none" strike="noStrike" cap="none" normalizeH="0" baseline="0" dirty="0">
                <a:ln>
                  <a:noFill/>
                </a:ln>
                <a:effectLst/>
              </a:rPr>
              <a:t>Gymnastics</a:t>
            </a:r>
            <a:r>
              <a:rPr kumimoji="0" lang="en-US" altLang="en-US" sz="1600" b="0" i="0" u="none" strike="noStrike" cap="none" normalizeH="0" baseline="0" dirty="0">
                <a:ln>
                  <a:noFill/>
                </a:ln>
                <a:effectLst/>
              </a:rPr>
              <a:t>.</a:t>
            </a:r>
          </a:p>
          <a:p>
            <a:pPr marL="34290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dirty="0">
                <a:ln>
                  <a:noFill/>
                </a:ln>
                <a:effectLst/>
              </a:rPr>
              <a:t>Emerging Nations</a:t>
            </a:r>
            <a:r>
              <a:rPr kumimoji="0" lang="en-US" altLang="en-US" sz="1600" b="0" i="0" u="none" strike="noStrike" cap="none" normalizeH="0" baseline="0" dirty="0">
                <a:ln>
                  <a:noFill/>
                </a:ln>
                <a:effectLst/>
              </a:rPr>
              <a:t> can leverage new sports like </a:t>
            </a:r>
            <a:r>
              <a:rPr kumimoji="0" lang="en-US" altLang="en-US" sz="1600" b="1" i="0" u="none" strike="noStrike" cap="none" normalizeH="0" baseline="0" dirty="0">
                <a:ln>
                  <a:noFill/>
                </a:ln>
                <a:effectLst/>
              </a:rPr>
              <a:t>Squash</a:t>
            </a:r>
            <a:r>
              <a:rPr kumimoji="0" lang="en-US" altLang="en-US" sz="1600" b="0" i="0" u="none" strike="noStrike" cap="none" normalizeH="0" baseline="0" dirty="0">
                <a:ln>
                  <a:noFill/>
                </a:ln>
                <a:effectLst/>
              </a:rPr>
              <a:t>, </a:t>
            </a:r>
            <a:r>
              <a:rPr kumimoji="0" lang="en-US" altLang="en-US" sz="1600" b="1" i="0" u="none" strike="noStrike" cap="none" normalizeH="0" baseline="0" dirty="0">
                <a:ln>
                  <a:noFill/>
                </a:ln>
                <a:effectLst/>
              </a:rPr>
              <a:t>Cricket</a:t>
            </a:r>
            <a:r>
              <a:rPr kumimoji="0" lang="en-US" altLang="en-US" sz="1600" b="0" i="0" u="none" strike="noStrike" cap="none" normalizeH="0" baseline="0" dirty="0">
                <a:ln>
                  <a:noFill/>
                </a:ln>
                <a:effectLst/>
              </a:rPr>
              <a:t>, </a:t>
            </a:r>
            <a:r>
              <a:rPr kumimoji="0" lang="en-US" altLang="en-US" sz="1600" b="1" i="0" u="none" strike="noStrike" cap="none" normalizeH="0" baseline="0" dirty="0">
                <a:ln>
                  <a:noFill/>
                </a:ln>
                <a:effectLst/>
              </a:rPr>
              <a:t>Flag Football</a:t>
            </a:r>
            <a:r>
              <a:rPr kumimoji="0" lang="en-US" altLang="en-US" sz="1600" b="0" i="0" u="none" strike="noStrike" cap="none" normalizeH="0" baseline="0" dirty="0">
                <a:ln>
                  <a:noFill/>
                </a:ln>
                <a:effectLst/>
              </a:rPr>
              <a:t>, and </a:t>
            </a:r>
            <a:r>
              <a:rPr kumimoji="0" lang="en-US" altLang="en-US" sz="1600" b="1" i="0" u="none" strike="noStrike" cap="none" normalizeH="0" baseline="0" dirty="0">
                <a:ln>
                  <a:noFill/>
                </a:ln>
                <a:effectLst/>
              </a:rPr>
              <a:t>Lacrosse</a:t>
            </a:r>
            <a:r>
              <a:rPr kumimoji="0" lang="en-US" altLang="en-US" sz="1600" b="0" i="0" u="none" strike="noStrike" cap="none" normalizeH="0" baseline="0" dirty="0">
                <a:ln>
                  <a:noFill/>
                </a:ln>
                <a:effectLst/>
              </a:rPr>
              <a:t> to boost medal counts, driven by recent growth in these disciplines.</a:t>
            </a:r>
          </a:p>
          <a:p>
            <a:pPr marL="34290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dirty="0">
                <a:ln>
                  <a:noFill/>
                </a:ln>
                <a:effectLst/>
              </a:rPr>
              <a:t>Increased Participation</a:t>
            </a:r>
            <a:r>
              <a:rPr kumimoji="0" lang="en-US" altLang="en-US" sz="1600" b="0" i="0" u="none" strike="noStrike" cap="none" normalizeH="0" baseline="0" dirty="0">
                <a:ln>
                  <a:noFill/>
                </a:ln>
                <a:effectLst/>
              </a:rPr>
              <a:t> (up by 7%) and </a:t>
            </a:r>
            <a:r>
              <a:rPr kumimoji="0" lang="en-US" altLang="en-US" sz="1600" b="1" i="0" u="none" strike="noStrike" cap="none" normalizeH="0" baseline="0" dirty="0">
                <a:ln>
                  <a:noFill/>
                </a:ln>
                <a:effectLst/>
              </a:rPr>
              <a:t>gender inclusivity</a:t>
            </a:r>
            <a:r>
              <a:rPr kumimoji="0" lang="en-US" altLang="en-US" sz="1600" b="0" i="0" u="none" strike="noStrike" cap="none" normalizeH="0" baseline="0" dirty="0">
                <a:ln>
                  <a:noFill/>
                </a:ln>
                <a:effectLst/>
              </a:rPr>
              <a:t> (with more female and mixed-gender events) will shape a more diverse Olympic Games, contributing to progress toward </a:t>
            </a:r>
            <a:r>
              <a:rPr kumimoji="0" lang="en-US" altLang="en-US" sz="1600" b="1" i="0" u="none" strike="noStrike" cap="none" normalizeH="0" baseline="0" dirty="0">
                <a:ln>
                  <a:noFill/>
                </a:ln>
                <a:effectLst/>
              </a:rPr>
              <a:t>gender parity</a:t>
            </a:r>
            <a:r>
              <a:rPr kumimoji="0" lang="en-US" altLang="en-US" sz="1600" b="0" i="0" u="none" strike="noStrike" cap="none" normalizeH="0" baseline="0" dirty="0">
                <a:ln>
                  <a:noFill/>
                </a:ln>
                <a:effectLst/>
              </a:rPr>
              <a:t>.</a:t>
            </a:r>
          </a:p>
          <a:p>
            <a:pPr marL="34290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dirty="0">
                <a:ln>
                  <a:noFill/>
                </a:ln>
                <a:effectLst/>
              </a:rPr>
              <a:t>Stable Male Participation</a:t>
            </a:r>
            <a:r>
              <a:rPr kumimoji="0" lang="en-US" altLang="en-US" sz="1600" b="0" i="0" u="none" strike="noStrike" cap="none" normalizeH="0" baseline="0" dirty="0">
                <a:ln>
                  <a:noFill/>
                </a:ln>
                <a:effectLst/>
              </a:rPr>
              <a:t>: The plateau in male athletes emphasizes the growing significance of </a:t>
            </a:r>
            <a:r>
              <a:rPr kumimoji="0" lang="en-US" altLang="en-US" sz="1600" b="1" i="0" u="none" strike="noStrike" cap="none" normalizeH="0" baseline="0" dirty="0">
                <a:ln>
                  <a:noFill/>
                </a:ln>
                <a:effectLst/>
              </a:rPr>
              <a:t>inclusive categories</a:t>
            </a:r>
            <a:r>
              <a:rPr kumimoji="0" lang="en-US" altLang="en-US" sz="1600" b="0" i="0" u="none" strike="noStrike" cap="none" normalizeH="0" baseline="0" dirty="0">
                <a:ln>
                  <a:noFill/>
                </a:ln>
                <a:effectLst/>
              </a:rPr>
              <a:t> in future Olympic trends, encouraging a more diverse athlete pool.</a:t>
            </a:r>
          </a:p>
        </p:txBody>
      </p:sp>
      <p:sp>
        <p:nvSpPr>
          <p:cNvPr id="3" name="Rectangle 2">
            <a:extLst>
              <a:ext uri="{FF2B5EF4-FFF2-40B4-BE49-F238E27FC236}">
                <a16:creationId xmlns:a16="http://schemas.microsoft.com/office/drawing/2014/main" id="{0006ACC6-F4F1-4589-8BBC-1ECE726FD3A4}"/>
              </a:ext>
            </a:extLst>
          </p:cNvPr>
          <p:cNvSpPr>
            <a:spLocks noChangeArrowheads="1"/>
          </p:cNvSpPr>
          <p:nvPr/>
        </p:nvSpPr>
        <p:spPr bwMode="auto">
          <a:xfrm>
            <a:off x="838200" y="3607861"/>
            <a:ext cx="11201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2c5ad421d4e_3_50"/>
          <p:cNvSpPr txBox="1">
            <a:spLocks noGrp="1"/>
          </p:cNvSpPr>
          <p:nvPr>
            <p:ph type="title"/>
          </p:nvPr>
        </p:nvSpPr>
        <p:spPr>
          <a:prstGeom prst="rect">
            <a:avLst/>
          </a:prstGeom>
          <a:noFill/>
          <a:ln>
            <a:noFill/>
          </a:ln>
        </p:spPr>
        <p:txBody>
          <a:bodyPr spcFirstLastPara="1" vert="horz" wrap="square" lIns="60950" tIns="30467" rIns="60950" bIns="30467" rtlCol="0" anchor="ctr" anchorCtr="0">
            <a:normAutofit/>
          </a:bodyPr>
          <a:lstStyle/>
          <a:p>
            <a:pPr>
              <a:spcBef>
                <a:spcPts val="0"/>
              </a:spcBef>
              <a:buClr>
                <a:srgbClr val="0666D1"/>
              </a:buClr>
              <a:buSzPts val="6600"/>
            </a:pPr>
            <a:r>
              <a:rPr lang="en-US" sz="4000" b="1" dirty="0"/>
              <a:t>Key Features of the Framework</a:t>
            </a:r>
            <a:endParaRPr sz="4000" dirty="0"/>
          </a:p>
        </p:txBody>
      </p:sp>
      <p:sp>
        <p:nvSpPr>
          <p:cNvPr id="8" name="Google Shape;125;p4">
            <a:extLst>
              <a:ext uri="{FF2B5EF4-FFF2-40B4-BE49-F238E27FC236}">
                <a16:creationId xmlns:a16="http://schemas.microsoft.com/office/drawing/2014/main" id="{E9A4A7D4-D3F5-D8CA-6B08-5D9C941981A4}"/>
              </a:ext>
            </a:extLst>
          </p:cNvPr>
          <p:cNvSpPr txBox="1">
            <a:spLocks noGrp="1"/>
          </p:cNvSpPr>
          <p:nvPr>
            <p:ph idx="1"/>
          </p:nvPr>
        </p:nvSpPr>
        <p:spPr>
          <a:xfrm>
            <a:off x="838200" y="1845953"/>
            <a:ext cx="10060100" cy="2692491"/>
          </a:xfrm>
          <a:prstGeom prst="rect">
            <a:avLst/>
          </a:prstGeom>
          <a:noFill/>
          <a:ln>
            <a:noFill/>
          </a:ln>
        </p:spPr>
        <p:txBody>
          <a:bodyPr spcFirstLastPara="1" vert="horz" wrap="square" lIns="60950" tIns="30467" rIns="60950" bIns="30467" rtlCol="0" anchor="t" anchorCtr="0">
            <a:noAutofit/>
          </a:bodyPr>
          <a:lstStyle/>
          <a:p>
            <a:r>
              <a:rPr lang="en-US" sz="2000" b="1" dirty="0"/>
              <a:t>Comprehensive Framework</a:t>
            </a:r>
            <a:r>
              <a:rPr lang="en-US" sz="2000" dirty="0"/>
              <a:t>:</a:t>
            </a:r>
          </a:p>
          <a:p>
            <a:pPr lvl="1"/>
            <a:r>
              <a:rPr lang="en-US" sz="2000" dirty="0"/>
              <a:t>The framework is built to handle a broad range of complex queries, utilizing advanced statistical methods such as </a:t>
            </a:r>
            <a:r>
              <a:rPr lang="en-US" sz="2000" b="1" dirty="0"/>
              <a:t>Generalized Linear Models (GLM)</a:t>
            </a:r>
            <a:r>
              <a:rPr lang="en-US" sz="2000" dirty="0"/>
              <a:t> and </a:t>
            </a:r>
            <a:r>
              <a:rPr lang="en-US" sz="2000" b="1" dirty="0"/>
              <a:t>Time-Series Analysis</a:t>
            </a:r>
            <a:r>
              <a:rPr lang="en-US" sz="2000" dirty="0"/>
              <a:t>. These methods are applied to Olympics prediction, ensuring accurate and data-driven insights.</a:t>
            </a:r>
          </a:p>
          <a:p>
            <a:r>
              <a:rPr lang="en-US" sz="2000" b="1" dirty="0"/>
              <a:t>Customized Reports</a:t>
            </a:r>
            <a:r>
              <a:rPr lang="en-US" sz="2000" dirty="0"/>
              <a:t>:</a:t>
            </a:r>
          </a:p>
          <a:p>
            <a:pPr lvl="1"/>
            <a:r>
              <a:rPr lang="en-US" sz="2000" dirty="0"/>
              <a:t>It generates </a:t>
            </a:r>
            <a:r>
              <a:rPr lang="en-US" sz="2000" b="1" dirty="0"/>
              <a:t>tailored reports</a:t>
            </a:r>
            <a:r>
              <a:rPr lang="en-US" sz="2000" dirty="0"/>
              <a:t> that simplify the extraction of complex insights for the analysis team. This customization enables easy interpretation of predictions, trends, and performance metrics, making it easier to communicate the analysis effectively.</a:t>
            </a:r>
          </a:p>
        </p:txBody>
      </p:sp>
    </p:spTree>
    <p:custDataLst>
      <p:tags r:id="rId1"/>
    </p:custDataLst>
    <p:extLst>
      <p:ext uri="{BB962C8B-B14F-4D97-AF65-F5344CB8AC3E}">
        <p14:creationId xmlns:p14="http://schemas.microsoft.com/office/powerpoint/2010/main" val="1700431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4"/>
          <p:cNvSpPr/>
          <p:nvPr/>
        </p:nvSpPr>
        <p:spPr>
          <a:xfrm>
            <a:off x="2590800" y="2852712"/>
            <a:ext cx="7010400" cy="1152577"/>
          </a:xfrm>
          <a:prstGeom prst="rect">
            <a:avLst/>
          </a:prstGeom>
          <a:noFill/>
          <a:ln>
            <a:noFill/>
          </a:ln>
        </p:spPr>
        <p:txBody>
          <a:bodyPr spcFirstLastPara="1" wrap="square" lIns="60950" tIns="30467" rIns="60950" bIns="30467" anchor="ctr" anchorCtr="0">
            <a:normAutofit/>
          </a:bodyPr>
          <a:lstStyle/>
          <a:p>
            <a:pPr algn="ctr">
              <a:lnSpc>
                <a:spcPct val="90000"/>
              </a:lnSpc>
              <a:buClr>
                <a:srgbClr val="A2CDED"/>
              </a:buClr>
              <a:buSzPts val="4400"/>
            </a:pPr>
            <a:r>
              <a:rPr lang="en-US" sz="7600" dirty="0">
                <a:solidFill>
                  <a:schemeClr val="accent1"/>
                </a:solidFill>
                <a:latin typeface="Calibri"/>
                <a:ea typeface="Calibri"/>
                <a:cs typeface="Calibri"/>
                <a:sym typeface="Calibri"/>
              </a:rPr>
              <a:t>Thank you!</a:t>
            </a:r>
            <a:endParaRPr lang="en-US" sz="2800" dirty="0">
              <a:solidFill>
                <a:schemeClr val="accent1"/>
              </a:solidFill>
              <a:latin typeface="Calibri"/>
              <a:ea typeface="Calibri"/>
              <a:cs typeface="Calibri"/>
              <a:sym typeface="Calibri"/>
            </a:endParaRPr>
          </a:p>
          <a:p>
            <a:pPr algn="ctr">
              <a:lnSpc>
                <a:spcPct val="90000"/>
              </a:lnSpc>
              <a:buClr>
                <a:srgbClr val="A2CDED"/>
              </a:buClr>
              <a:buSzPts val="4400"/>
            </a:pPr>
            <a:endParaRPr sz="1333" dirty="0">
              <a:solidFill>
                <a:schemeClr val="accent1"/>
              </a:solidFill>
              <a:latin typeface="Calibri"/>
              <a:ea typeface="Calibri"/>
              <a:cs typeface="Calibri"/>
              <a:sym typeface="Calibri"/>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70" name="Google Shape;170;p8"/>
          <p:cNvSpPr txBox="1">
            <a:spLocks noGrp="1"/>
          </p:cNvSpPr>
          <p:nvPr>
            <p:ph idx="1"/>
          </p:nvPr>
        </p:nvSpPr>
        <p:spPr>
          <a:xfrm>
            <a:off x="404700" y="811977"/>
            <a:ext cx="10979161" cy="1062817"/>
          </a:xfrm>
          <a:prstGeom prst="rect">
            <a:avLst/>
          </a:prstGeom>
          <a:noFill/>
          <a:ln>
            <a:noFill/>
          </a:ln>
        </p:spPr>
        <p:txBody>
          <a:bodyPr spcFirstLastPara="1" vert="horz" wrap="square" lIns="60950" tIns="30467" rIns="60950" bIns="30467" rtlCol="0" anchor="t" anchorCtr="0">
            <a:normAutofit/>
          </a:bodyPr>
          <a:lstStyle/>
          <a:p>
            <a:pPr marL="4233" indent="0">
              <a:lnSpc>
                <a:spcPct val="115000"/>
              </a:lnSpc>
              <a:spcBef>
                <a:spcPts val="0"/>
              </a:spcBef>
              <a:buClr>
                <a:schemeClr val="dk1"/>
              </a:buClr>
              <a:buSzPts val="3500"/>
              <a:buNone/>
            </a:pPr>
            <a:r>
              <a:rPr lang="en-US" sz="1400" dirty="0"/>
              <a:t>An ANOVA test analyzed medal counts across sports, revealing significant differences (p &lt; 0.001). Key findings include:</a:t>
            </a:r>
          </a:p>
          <a:p>
            <a:pPr marL="4233" indent="0">
              <a:lnSpc>
                <a:spcPct val="115000"/>
              </a:lnSpc>
              <a:spcBef>
                <a:spcPts val="0"/>
              </a:spcBef>
              <a:buClr>
                <a:schemeClr val="dk1"/>
              </a:buClr>
              <a:buSzPts val="3500"/>
              <a:buNone/>
            </a:pPr>
            <a:r>
              <a:rPr lang="en-US" sz="1400" dirty="0"/>
              <a:t>•High medal counts in athletics and swimming.</a:t>
            </a:r>
          </a:p>
          <a:p>
            <a:pPr marL="4233" indent="0">
              <a:lnSpc>
                <a:spcPct val="115000"/>
              </a:lnSpc>
              <a:spcBef>
                <a:spcPts val="0"/>
              </a:spcBef>
              <a:buClr>
                <a:schemeClr val="dk1"/>
              </a:buClr>
              <a:buSzPts val="3500"/>
              <a:buNone/>
            </a:pPr>
            <a:r>
              <a:rPr lang="en-US" sz="1400"/>
              <a:t>•F-statistic</a:t>
            </a:r>
            <a:r>
              <a:rPr lang="en-US" sz="1400" dirty="0"/>
              <a:t>: 36283.18, indicating substantial variation between sports.</a:t>
            </a:r>
          </a:p>
          <a:p>
            <a:pPr marL="4233" indent="0">
              <a:lnSpc>
                <a:spcPct val="115000"/>
              </a:lnSpc>
              <a:spcBef>
                <a:spcPts val="0"/>
              </a:spcBef>
              <a:buClr>
                <a:schemeClr val="dk1"/>
              </a:buClr>
              <a:buSzPts val="3500"/>
              <a:buNone/>
            </a:pPr>
            <a:r>
              <a:rPr lang="en-US" sz="1400" dirty="0"/>
              <a:t>Insights: Statistical evidence confirms athletics’ and swimming’s dominance, emphasizing the need for strategic investments in these disciplines.</a:t>
            </a:r>
          </a:p>
        </p:txBody>
      </p:sp>
      <p:sp>
        <p:nvSpPr>
          <p:cNvPr id="173" name="Google Shape;173;p8"/>
          <p:cNvSpPr txBox="1"/>
          <p:nvPr/>
        </p:nvSpPr>
        <p:spPr>
          <a:xfrm>
            <a:off x="279918" y="154832"/>
            <a:ext cx="9252400" cy="455489"/>
          </a:xfrm>
          <a:prstGeom prst="rect">
            <a:avLst/>
          </a:prstGeom>
          <a:noFill/>
          <a:ln>
            <a:noFill/>
          </a:ln>
        </p:spPr>
        <p:txBody>
          <a:bodyPr spcFirstLastPara="1" wrap="square" lIns="60950" tIns="60950" rIns="60950" bIns="60950" anchor="t" anchorCtr="0">
            <a:spAutoFit/>
          </a:bodyPr>
          <a:lstStyle/>
          <a:p>
            <a:pPr>
              <a:lnSpc>
                <a:spcPct val="90000"/>
              </a:lnSpc>
            </a:pPr>
            <a:r>
              <a:rPr lang="en-US" sz="2300" b="1" dirty="0">
                <a:solidFill>
                  <a:schemeClr val="accent1"/>
                </a:solidFill>
                <a:latin typeface="Calibri"/>
                <a:ea typeface="Calibri"/>
                <a:cs typeface="Calibri"/>
                <a:sym typeface="Calibri"/>
              </a:rPr>
              <a:t> Additional Slides : Statistical Insights (2024 Olympics – ANOVA Analysis)</a:t>
            </a:r>
            <a:endParaRPr sz="2300" dirty="0">
              <a:solidFill>
                <a:schemeClr val="accent1"/>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4D44083B-A9D7-4F0C-9C6D-B54948648020}"/>
              </a:ext>
            </a:extLst>
          </p:cNvPr>
          <p:cNvSpPr txBox="1"/>
          <p:nvPr/>
        </p:nvSpPr>
        <p:spPr>
          <a:xfrm>
            <a:off x="4391867" y="2503656"/>
            <a:ext cx="8064500" cy="1564339"/>
          </a:xfrm>
          <a:prstGeom prst="rect">
            <a:avLst/>
          </a:prstGeom>
          <a:noFill/>
        </p:spPr>
        <p:txBody>
          <a:bodyPr wrap="square">
            <a:spAutoFit/>
          </a:bodyPr>
          <a:lstStyle/>
          <a:p>
            <a:pPr marL="4233" indent="0">
              <a:lnSpc>
                <a:spcPct val="115000"/>
              </a:lnSpc>
              <a:spcBef>
                <a:spcPts val="0"/>
              </a:spcBef>
              <a:buClr>
                <a:schemeClr val="dk1"/>
              </a:buClr>
              <a:buSzPts val="3500"/>
              <a:buNone/>
            </a:pPr>
            <a:r>
              <a:rPr lang="en-US" sz="1400" dirty="0"/>
              <a:t>An ANOVA test analyzed medal counts across sports, revealing significant differences (p &lt; 0.001). Key findings include:</a:t>
            </a:r>
          </a:p>
          <a:p>
            <a:pPr marL="4233" indent="0">
              <a:lnSpc>
                <a:spcPct val="115000"/>
              </a:lnSpc>
              <a:spcBef>
                <a:spcPts val="0"/>
              </a:spcBef>
              <a:buClr>
                <a:schemeClr val="dk1"/>
              </a:buClr>
              <a:buSzPts val="3500"/>
              <a:buNone/>
            </a:pPr>
            <a:r>
              <a:rPr lang="en-US" sz="1400" dirty="0"/>
              <a:t>•	High medal counts in athletics and swimming.</a:t>
            </a:r>
          </a:p>
          <a:p>
            <a:pPr marL="4233" indent="0">
              <a:lnSpc>
                <a:spcPct val="115000"/>
              </a:lnSpc>
              <a:spcBef>
                <a:spcPts val="0"/>
              </a:spcBef>
              <a:buClr>
                <a:schemeClr val="dk1"/>
              </a:buClr>
              <a:buSzPts val="3500"/>
              <a:buNone/>
            </a:pPr>
            <a:r>
              <a:rPr lang="en-US" sz="1400" dirty="0"/>
              <a:t>•	F-statistic: 36283.18, indicating substantial variation between sports.</a:t>
            </a:r>
          </a:p>
          <a:p>
            <a:pPr marL="4233" indent="0">
              <a:lnSpc>
                <a:spcPct val="115000"/>
              </a:lnSpc>
              <a:spcBef>
                <a:spcPts val="0"/>
              </a:spcBef>
              <a:buClr>
                <a:schemeClr val="dk1"/>
              </a:buClr>
              <a:buSzPts val="3500"/>
              <a:buNone/>
            </a:pPr>
            <a:r>
              <a:rPr lang="en-US" sz="1400" dirty="0"/>
              <a:t>Insights: Statistical evidence confirms athletics’ and swimming’s dominance, emphasizing the need for strategic investments in these disciplines.</a:t>
            </a:r>
          </a:p>
        </p:txBody>
      </p:sp>
      <p:pic>
        <p:nvPicPr>
          <p:cNvPr id="13" name="Picture 12">
            <a:extLst>
              <a:ext uri="{FF2B5EF4-FFF2-40B4-BE49-F238E27FC236}">
                <a16:creationId xmlns:a16="http://schemas.microsoft.com/office/drawing/2014/main" id="{70453168-336E-4E01-9E75-D4B7C2421231}"/>
              </a:ext>
            </a:extLst>
          </p:cNvPr>
          <p:cNvPicPr/>
          <p:nvPr/>
        </p:nvPicPr>
        <p:blipFill>
          <a:blip r:embed="rId4"/>
          <a:stretch>
            <a:fillRect/>
          </a:stretch>
        </p:blipFill>
        <p:spPr>
          <a:xfrm>
            <a:off x="98425" y="2076450"/>
            <a:ext cx="4181475" cy="2705100"/>
          </a:xfrm>
          <a:prstGeom prst="rect">
            <a:avLst/>
          </a:prstGeom>
        </p:spPr>
      </p:pic>
    </p:spTree>
    <p:custDataLst>
      <p:tags r:id="rId1"/>
    </p:custDataLst>
    <p:extLst>
      <p:ext uri="{BB962C8B-B14F-4D97-AF65-F5344CB8AC3E}">
        <p14:creationId xmlns:p14="http://schemas.microsoft.com/office/powerpoint/2010/main" val="9626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dissolve">
                                      <p:cBhvr>
                                        <p:cTn id="7"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2c5ad421d4e_3_50"/>
          <p:cNvSpPr txBox="1">
            <a:spLocks noGrp="1"/>
          </p:cNvSpPr>
          <p:nvPr>
            <p:ph type="title"/>
          </p:nvPr>
        </p:nvSpPr>
        <p:spPr>
          <a:xfrm>
            <a:off x="417699" y="292131"/>
            <a:ext cx="10515600" cy="1325600"/>
          </a:xfrm>
          <a:prstGeom prst="rect">
            <a:avLst/>
          </a:prstGeom>
          <a:noFill/>
          <a:ln>
            <a:noFill/>
          </a:ln>
        </p:spPr>
        <p:txBody>
          <a:bodyPr spcFirstLastPara="1" vert="horz" wrap="square" lIns="60950" tIns="30467" rIns="60950" bIns="30467" rtlCol="0" anchor="ctr" anchorCtr="0">
            <a:normAutofit/>
          </a:bodyPr>
          <a:lstStyle/>
          <a:p>
            <a:pPr>
              <a:spcBef>
                <a:spcPts val="0"/>
              </a:spcBef>
              <a:buClr>
                <a:srgbClr val="0666D1"/>
              </a:buClr>
              <a:buSzPts val="6600"/>
            </a:pPr>
            <a:r>
              <a:rPr lang="en-US" b="1" dirty="0"/>
              <a:t>Data Source</a:t>
            </a:r>
            <a:endParaRPr dirty="0"/>
          </a:p>
        </p:txBody>
      </p:sp>
      <p:sp>
        <p:nvSpPr>
          <p:cNvPr id="75" name="Google Shape;75;g2c5ad421d4e_3_50"/>
          <p:cNvSpPr txBox="1"/>
          <p:nvPr/>
        </p:nvSpPr>
        <p:spPr>
          <a:xfrm>
            <a:off x="417699" y="1849133"/>
            <a:ext cx="12037391" cy="1000084"/>
          </a:xfrm>
          <a:prstGeom prst="rect">
            <a:avLst/>
          </a:prstGeom>
          <a:noFill/>
          <a:ln>
            <a:noFill/>
          </a:ln>
        </p:spPr>
        <p:txBody>
          <a:bodyPr spcFirstLastPara="1" wrap="square" lIns="60950" tIns="60950" rIns="60950" bIns="60950" anchor="t" anchorCtr="0">
            <a:noAutofit/>
          </a:bodyPr>
          <a:lstStyle/>
          <a:p>
            <a:pPr>
              <a:lnSpc>
                <a:spcPct val="115000"/>
              </a:lnSpc>
              <a:spcBef>
                <a:spcPts val="400"/>
              </a:spcBef>
            </a:pPr>
            <a:r>
              <a:rPr lang="en-US" sz="2333" dirty="0">
                <a:latin typeface="Calibri"/>
                <a:ea typeface="Calibri"/>
                <a:cs typeface="Calibri"/>
                <a:sym typeface="Calibri"/>
              </a:rPr>
              <a:t>Historical Olympics Data:</a:t>
            </a:r>
            <a:br>
              <a:rPr lang="en-US" sz="2333" dirty="0">
                <a:latin typeface="Calibri"/>
                <a:ea typeface="Calibri"/>
                <a:cs typeface="Calibri"/>
                <a:sym typeface="Calibri"/>
              </a:rPr>
            </a:br>
            <a:r>
              <a:rPr lang="en-US" sz="2333" u="sng" dirty="0">
                <a:solidFill>
                  <a:schemeClr val="hlink"/>
                </a:solidFill>
                <a:latin typeface="Calibri"/>
                <a:ea typeface="Calibri"/>
                <a:cs typeface="Calibri"/>
                <a:sym typeface="Calibri"/>
              </a:rPr>
              <a:t>https://www.kaggle.com/datasets/piterfm/olympic-games-medals-19862018</a:t>
            </a:r>
            <a:endParaRPr sz="2333" u="sng" dirty="0">
              <a:solidFill>
                <a:schemeClr val="hlink"/>
              </a:solidFill>
              <a:latin typeface="Calibri"/>
              <a:ea typeface="Calibri"/>
              <a:cs typeface="Calibri"/>
              <a:sym typeface="Calibri"/>
            </a:endParaRPr>
          </a:p>
          <a:p>
            <a:endParaRPr lang="en-US" sz="2333" dirty="0">
              <a:solidFill>
                <a:schemeClr val="lt1"/>
              </a:solidFill>
              <a:latin typeface="Calibri"/>
              <a:ea typeface="Calibri"/>
              <a:cs typeface="Calibri"/>
              <a:sym typeface="Calibri"/>
            </a:endParaRPr>
          </a:p>
          <a:p>
            <a:endParaRPr lang="en-US" sz="2333" dirty="0">
              <a:solidFill>
                <a:schemeClr val="lt1"/>
              </a:solidFill>
              <a:latin typeface="Calibri"/>
              <a:ea typeface="Calibri"/>
              <a:cs typeface="Calibri"/>
              <a:sym typeface="Calibri"/>
            </a:endParaRPr>
          </a:p>
          <a:p>
            <a:r>
              <a:rPr lang="en-US" sz="2333" dirty="0">
                <a:latin typeface="Calibri"/>
                <a:ea typeface="Calibri"/>
                <a:cs typeface="Calibri"/>
                <a:sym typeface="Calibri"/>
              </a:rPr>
              <a:t>2024 Olympics Data:</a:t>
            </a:r>
          </a:p>
          <a:p>
            <a:r>
              <a:rPr lang="en-US" sz="2333" u="sng" dirty="0">
                <a:solidFill>
                  <a:schemeClr val="hlink"/>
                </a:solidFill>
                <a:latin typeface="Calibri"/>
                <a:ea typeface="Calibri"/>
                <a:cs typeface="Calibri"/>
                <a:sym typeface="Calibri"/>
              </a:rPr>
              <a:t>https://www.kaggle.com/datasets/sajkazmi/paris-olympics-2024-games-dataset-updated-daily</a:t>
            </a:r>
            <a:endParaRPr sz="2333" dirty="0">
              <a:solidFill>
                <a:schemeClr val="lt1"/>
              </a:solidFill>
              <a:latin typeface="Calibri"/>
              <a:ea typeface="Calibri"/>
              <a:cs typeface="Calibri"/>
              <a:sym typeface="Calibri"/>
            </a:endParaRPr>
          </a:p>
        </p:txBody>
      </p:sp>
      <p:pic>
        <p:nvPicPr>
          <p:cNvPr id="76" name="Google Shape;76;g2c5ad421d4e_3_50"/>
          <p:cNvPicPr preferRelativeResize="0"/>
          <p:nvPr/>
        </p:nvPicPr>
        <p:blipFill>
          <a:blip r:embed="rId4">
            <a:alphaModFix/>
          </a:blip>
          <a:stretch>
            <a:fillRect/>
          </a:stretch>
        </p:blipFill>
        <p:spPr>
          <a:xfrm>
            <a:off x="7945273" y="619129"/>
            <a:ext cx="1986377" cy="767200"/>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2054" name="Picture 6" descr="2024-2028-host-city-election">
            <a:extLst>
              <a:ext uri="{FF2B5EF4-FFF2-40B4-BE49-F238E27FC236}">
                <a16:creationId xmlns:a16="http://schemas.microsoft.com/office/drawing/2014/main" id="{41692229-523D-4F3A-B2F2-E4BAA24E8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888" y="215900"/>
            <a:ext cx="11186221" cy="5587198"/>
          </a:xfrm>
          <a:prstGeom prst="rect">
            <a:avLst/>
          </a:prstGeom>
          <a:noFill/>
          <a:extLst>
            <a:ext uri="{909E8E84-426E-40DD-AFC4-6F175D3DCCD1}">
              <a14:hiddenFill xmlns:a14="http://schemas.microsoft.com/office/drawing/2010/main">
                <a:solidFill>
                  <a:srgbClr val="FFFFFF"/>
                </a:solidFill>
              </a14:hiddenFill>
            </a:ext>
          </a:extLst>
        </p:spPr>
      </p:pic>
      <p:sp>
        <p:nvSpPr>
          <p:cNvPr id="82" name="Google Shape;82;p3"/>
          <p:cNvSpPr txBox="1">
            <a:spLocks noGrp="1"/>
          </p:cNvSpPr>
          <p:nvPr>
            <p:ph type="title"/>
          </p:nvPr>
        </p:nvSpPr>
        <p:spPr>
          <a:xfrm>
            <a:off x="660917" y="146375"/>
            <a:ext cx="10515600" cy="1325563"/>
          </a:xfrm>
          <a:prstGeom prst="rect">
            <a:avLst/>
          </a:prstGeom>
          <a:noFill/>
          <a:ln>
            <a:noFill/>
          </a:ln>
        </p:spPr>
        <p:txBody>
          <a:bodyPr spcFirstLastPara="1" vert="horz" wrap="square" lIns="60950" tIns="30467" rIns="60950" bIns="30467" rtlCol="0" anchor="ctr" anchorCtr="0">
            <a:normAutofit/>
          </a:bodyPr>
          <a:lstStyle/>
          <a:p>
            <a:pPr algn="ctr">
              <a:spcBef>
                <a:spcPts val="0"/>
              </a:spcBef>
              <a:buClr>
                <a:srgbClr val="0666D1"/>
              </a:buClr>
              <a:buSzPts val="6600"/>
            </a:pPr>
            <a:r>
              <a:rPr lang="en-US" b="1" dirty="0"/>
              <a:t>PROJECT BACKGROUND</a:t>
            </a:r>
            <a:endParaRPr dirty="0"/>
          </a:p>
        </p:txBody>
      </p:sp>
      <p:sp>
        <p:nvSpPr>
          <p:cNvPr id="2" name="TextBox 1">
            <a:extLst>
              <a:ext uri="{FF2B5EF4-FFF2-40B4-BE49-F238E27FC236}">
                <a16:creationId xmlns:a16="http://schemas.microsoft.com/office/drawing/2014/main" id="{E5DE4AA7-F1D5-4891-9F4E-7F6A2E60BFED}"/>
              </a:ext>
            </a:extLst>
          </p:cNvPr>
          <p:cNvSpPr txBox="1"/>
          <p:nvPr/>
        </p:nvSpPr>
        <p:spPr>
          <a:xfrm>
            <a:off x="1505145" y="5872623"/>
            <a:ext cx="10601324" cy="1200329"/>
          </a:xfrm>
          <a:prstGeom prst="rect">
            <a:avLst/>
          </a:prstGeom>
          <a:noFill/>
        </p:spPr>
        <p:txBody>
          <a:bodyPr wrap="square" rtlCol="0">
            <a:spAutoFit/>
          </a:bodyPr>
          <a:lstStyle/>
          <a:p>
            <a:pPr marL="359834" indent="-342900">
              <a:buClr>
                <a:schemeClr val="dk1"/>
              </a:buClr>
              <a:buSzPts val="3800"/>
              <a:buFont typeface="Wingdings" panose="05000000000000000000" pitchFamily="2" charset="2"/>
              <a:buChar char="ü"/>
            </a:pPr>
            <a:r>
              <a:rPr lang="en-US" sz="2400" b="1" dirty="0">
                <a:latin typeface="+mj-lt"/>
                <a:ea typeface="Calibri"/>
                <a:cs typeface="Calibri"/>
                <a:sym typeface="Calibri"/>
              </a:rPr>
              <a:t>Analyze historical Olympics data from 2000 to 2024 for critical insights</a:t>
            </a:r>
          </a:p>
          <a:p>
            <a:pPr marL="359834" indent="-342900">
              <a:buClr>
                <a:schemeClr val="dk1"/>
              </a:buClr>
              <a:buSzPts val="3800"/>
              <a:buFont typeface="Wingdings" panose="05000000000000000000" pitchFamily="2" charset="2"/>
              <a:buChar char="ü"/>
            </a:pPr>
            <a:r>
              <a:rPr lang="en-US" sz="2400" b="1" dirty="0">
                <a:latin typeface="+mj-lt"/>
                <a:ea typeface="Calibri"/>
                <a:cs typeface="Calibri"/>
                <a:sym typeface="Calibri"/>
              </a:rPr>
              <a:t>Provide meaningful predictions for 2028 Los Angeles Olympics</a:t>
            </a:r>
          </a:p>
          <a:p>
            <a:pPr marL="342900" indent="-342900">
              <a:buFont typeface="Wingdings" panose="05000000000000000000" pitchFamily="2" charset="2"/>
              <a:buChar char="ü"/>
            </a:pPr>
            <a:endParaRPr lang="en-US" sz="2400" b="1" dirty="0">
              <a:latin typeface="+mj-lt"/>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6" name="Google Shape;91;g2c5ad421d4e_5_0">
            <a:extLst>
              <a:ext uri="{FF2B5EF4-FFF2-40B4-BE49-F238E27FC236}">
                <a16:creationId xmlns:a16="http://schemas.microsoft.com/office/drawing/2014/main" id="{A11A6330-C43F-452D-AD97-B8C3085712E3}"/>
              </a:ext>
            </a:extLst>
          </p:cNvPr>
          <p:cNvSpPr txBox="1">
            <a:spLocks noGrp="1"/>
          </p:cNvSpPr>
          <p:nvPr>
            <p:ph type="title"/>
          </p:nvPr>
        </p:nvSpPr>
        <p:spPr>
          <a:xfrm>
            <a:off x="1118336" y="538404"/>
            <a:ext cx="5809145" cy="499329"/>
          </a:xfrm>
          <a:prstGeom prst="rect">
            <a:avLst/>
          </a:prstGeom>
        </p:spPr>
        <p:txBody>
          <a:bodyPr spcFirstLastPara="1" vert="horz" wrap="square" lIns="60950" tIns="30467" rIns="60950" bIns="30467" rtlCol="0" anchor="ctr" anchorCtr="0">
            <a:normAutofit fontScale="90000"/>
          </a:bodyPr>
          <a:lstStyle/>
          <a:p>
            <a:pPr>
              <a:spcBef>
                <a:spcPts val="0"/>
              </a:spcBef>
            </a:pPr>
            <a:r>
              <a:rPr lang="en-US" sz="4000" b="1" dirty="0"/>
              <a:t>Data Inspection</a:t>
            </a:r>
            <a:endParaRPr sz="4000" dirty="0"/>
          </a:p>
        </p:txBody>
      </p:sp>
      <p:sp>
        <p:nvSpPr>
          <p:cNvPr id="125" name="Google Shape;125;p4"/>
          <p:cNvSpPr txBox="1">
            <a:spLocks noGrp="1"/>
          </p:cNvSpPr>
          <p:nvPr>
            <p:ph idx="1"/>
          </p:nvPr>
        </p:nvSpPr>
        <p:spPr>
          <a:xfrm>
            <a:off x="6250488" y="2412452"/>
            <a:ext cx="4446739" cy="3216765"/>
          </a:xfrm>
          <a:prstGeom prst="rect">
            <a:avLst/>
          </a:prstGeom>
          <a:noFill/>
          <a:ln>
            <a:noFill/>
          </a:ln>
        </p:spPr>
        <p:txBody>
          <a:bodyPr spcFirstLastPara="1" vert="horz" wrap="square" lIns="60950" tIns="30467" rIns="60950" bIns="30467" rtlCol="0" anchor="t" anchorCtr="0">
            <a:normAutofit/>
          </a:bodyPr>
          <a:lstStyle/>
          <a:p>
            <a:pPr marL="29634" indent="0">
              <a:lnSpc>
                <a:spcPct val="100000"/>
              </a:lnSpc>
              <a:spcBef>
                <a:spcPts val="400"/>
              </a:spcBef>
              <a:buClr>
                <a:schemeClr val="dk1"/>
              </a:buClr>
              <a:buSzPts val="3500"/>
              <a:buNone/>
            </a:pPr>
            <a:r>
              <a:rPr lang="en-US" sz="2333" dirty="0"/>
              <a:t>Replaced the 0's with null value for ‘</a:t>
            </a:r>
            <a:r>
              <a:rPr lang="en-US" sz="2333" dirty="0" err="1"/>
              <a:t>athlete_year_birth</a:t>
            </a:r>
            <a:r>
              <a:rPr lang="en-US" sz="2333" dirty="0"/>
              <a:t>’ in combined table to prevent their inclusion in average calculations. </a:t>
            </a:r>
            <a:endParaRPr sz="2333" dirty="0"/>
          </a:p>
          <a:p>
            <a:pPr marL="0" indent="0">
              <a:lnSpc>
                <a:spcPct val="90000"/>
              </a:lnSpc>
              <a:spcBef>
                <a:spcPts val="0"/>
              </a:spcBef>
              <a:buNone/>
            </a:pPr>
            <a:endParaRPr sz="2333" dirty="0"/>
          </a:p>
        </p:txBody>
      </p:sp>
      <p:pic>
        <p:nvPicPr>
          <p:cNvPr id="3" name="Picture 2">
            <a:extLst>
              <a:ext uri="{FF2B5EF4-FFF2-40B4-BE49-F238E27FC236}">
                <a16:creationId xmlns:a16="http://schemas.microsoft.com/office/drawing/2014/main" id="{44A1F72B-2023-4E04-A3F0-F1A089C42F37}"/>
              </a:ext>
            </a:extLst>
          </p:cNvPr>
          <p:cNvPicPr>
            <a:picLocks noChangeAspect="1"/>
          </p:cNvPicPr>
          <p:nvPr/>
        </p:nvPicPr>
        <p:blipFill>
          <a:blip r:embed="rId4"/>
          <a:stretch>
            <a:fillRect/>
          </a:stretch>
        </p:blipFill>
        <p:spPr>
          <a:xfrm>
            <a:off x="1118336" y="1767187"/>
            <a:ext cx="3917128" cy="4175182"/>
          </a:xfrm>
          <a:prstGeom prst="rect">
            <a:avLst/>
          </a:prstGeom>
        </p:spPr>
      </p:pic>
      <p:pic>
        <p:nvPicPr>
          <p:cNvPr id="7" name="Picture 4" descr="Magnifying Glass Searching GIF - MagnifyingGlass Searching Hovering ...">
            <a:extLst>
              <a:ext uri="{FF2B5EF4-FFF2-40B4-BE49-F238E27FC236}">
                <a16:creationId xmlns:a16="http://schemas.microsoft.com/office/drawing/2014/main" id="{294B06DB-3EF0-4772-8409-65B5B8FA66FC}"/>
              </a:ext>
            </a:extLst>
          </p:cNvPr>
          <p:cNvPicPr>
            <a:picLocks noChangeAspect="1" noChangeArrowheads="1"/>
          </p:cNvPicPr>
          <p:nvPr/>
        </p:nvPicPr>
        <p:blipFill>
          <a:blip r:embed="rId5">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9117927" y="4212325"/>
            <a:ext cx="2645675" cy="26456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0" name="Google Shape;110;g2c5ad421d4e_1_20"/>
          <p:cNvSpPr txBox="1"/>
          <p:nvPr/>
        </p:nvSpPr>
        <p:spPr>
          <a:xfrm>
            <a:off x="501573" y="1000592"/>
            <a:ext cx="11188853" cy="1097588"/>
          </a:xfrm>
          <a:prstGeom prst="rect">
            <a:avLst/>
          </a:prstGeom>
          <a:noFill/>
          <a:ln>
            <a:noFill/>
          </a:ln>
        </p:spPr>
        <p:txBody>
          <a:bodyPr spcFirstLastPara="1" wrap="square" lIns="60950" tIns="60950" rIns="60950" bIns="60950" anchor="t" anchorCtr="0">
            <a:spAutoFit/>
          </a:bodyPr>
          <a:lstStyle/>
          <a:p>
            <a:pPr marL="372534" indent="-342900">
              <a:spcBef>
                <a:spcPts val="600"/>
              </a:spcBef>
              <a:spcAft>
                <a:spcPts val="400"/>
              </a:spcAft>
              <a:buClr>
                <a:schemeClr val="tx1">
                  <a:lumMod val="95000"/>
                </a:schemeClr>
              </a:buClr>
              <a:buSzPts val="3500"/>
              <a:buFont typeface="Wingdings" panose="05000000000000000000" pitchFamily="2" charset="2"/>
              <a:buChar char="Ø"/>
            </a:pPr>
            <a:r>
              <a:rPr lang="en-US" sz="2333" dirty="0">
                <a:latin typeface="Calibri"/>
                <a:ea typeface="Calibri"/>
                <a:cs typeface="Calibri"/>
                <a:sym typeface="Calibri"/>
              </a:rPr>
              <a:t>Considered only 2000 to 2024 data as our analysis range</a:t>
            </a:r>
          </a:p>
          <a:p>
            <a:pPr marL="372534" indent="-342900">
              <a:spcBef>
                <a:spcPts val="600"/>
              </a:spcBef>
              <a:spcAft>
                <a:spcPts val="400"/>
              </a:spcAft>
              <a:buClr>
                <a:schemeClr val="tx1">
                  <a:lumMod val="95000"/>
                </a:schemeClr>
              </a:buClr>
              <a:buSzPts val="3500"/>
              <a:buFont typeface="Wingdings" panose="05000000000000000000" pitchFamily="2" charset="2"/>
              <a:buChar char="Ø"/>
            </a:pPr>
            <a:r>
              <a:rPr lang="en-US" sz="2333" dirty="0">
                <a:latin typeface="Calibri"/>
                <a:ea typeface="Calibri"/>
                <a:cs typeface="Calibri"/>
                <a:sym typeface="Calibri"/>
              </a:rPr>
              <a:t>Filtered only Summer Olympics due to the familiarity &amp; medal count comparisons</a:t>
            </a:r>
            <a:endParaRPr sz="2333" dirty="0">
              <a:latin typeface="Calibri"/>
              <a:ea typeface="Calibri"/>
              <a:cs typeface="Calibri"/>
              <a:sym typeface="Calibri"/>
            </a:endParaRPr>
          </a:p>
        </p:txBody>
      </p:sp>
      <p:sp>
        <p:nvSpPr>
          <p:cNvPr id="6" name="Google Shape;119;g2c5ad421d4e_3_21">
            <a:extLst>
              <a:ext uri="{FF2B5EF4-FFF2-40B4-BE49-F238E27FC236}">
                <a16:creationId xmlns:a16="http://schemas.microsoft.com/office/drawing/2014/main" id="{55D263A8-3FA5-4069-A1D6-32361C753BE1}"/>
              </a:ext>
            </a:extLst>
          </p:cNvPr>
          <p:cNvSpPr txBox="1"/>
          <p:nvPr/>
        </p:nvSpPr>
        <p:spPr>
          <a:xfrm>
            <a:off x="501573" y="2076139"/>
            <a:ext cx="11859972" cy="948829"/>
          </a:xfrm>
          <a:prstGeom prst="rect">
            <a:avLst/>
          </a:prstGeom>
          <a:noFill/>
          <a:ln>
            <a:noFill/>
          </a:ln>
        </p:spPr>
        <p:txBody>
          <a:bodyPr spcFirstLastPara="1" wrap="square" lIns="60950" tIns="60950" rIns="60950" bIns="60950" anchor="t" anchorCtr="0">
            <a:spAutoFit/>
          </a:bodyPr>
          <a:lstStyle/>
          <a:p>
            <a:pPr marL="347133" indent="-342900">
              <a:lnSpc>
                <a:spcPct val="115000"/>
              </a:lnSpc>
              <a:buClr>
                <a:schemeClr val="tx1">
                  <a:lumMod val="95000"/>
                </a:schemeClr>
              </a:buClr>
              <a:buSzPts val="3500"/>
              <a:buFont typeface="Wingdings" panose="05000000000000000000" pitchFamily="2" charset="2"/>
              <a:buChar char="Ø"/>
            </a:pPr>
            <a:r>
              <a:rPr lang="en-US" sz="2333" dirty="0">
                <a:latin typeface="Calibri"/>
                <a:ea typeface="Calibri"/>
                <a:cs typeface="Calibri"/>
                <a:sym typeface="Calibri"/>
              </a:rPr>
              <a:t>Standardized country names across both datasets to ensure consistency</a:t>
            </a:r>
            <a:endParaRPr sz="2333" dirty="0">
              <a:latin typeface="Calibri"/>
              <a:ea typeface="Calibri"/>
              <a:cs typeface="Calibri"/>
              <a:sym typeface="Calibri"/>
            </a:endParaRPr>
          </a:p>
          <a:p>
            <a:pPr marL="304815">
              <a:lnSpc>
                <a:spcPct val="115000"/>
              </a:lnSpc>
            </a:pPr>
            <a:endParaRPr sz="2333" dirty="0">
              <a:latin typeface="Calibri"/>
              <a:ea typeface="Calibri"/>
              <a:cs typeface="Calibri"/>
              <a:sym typeface="Calibri"/>
            </a:endParaRPr>
          </a:p>
        </p:txBody>
      </p:sp>
      <p:pic>
        <p:nvPicPr>
          <p:cNvPr id="7" name="Picture 6" descr="Image result for arrow with blue color annimated">
            <a:extLst>
              <a:ext uri="{FF2B5EF4-FFF2-40B4-BE49-F238E27FC236}">
                <a16:creationId xmlns:a16="http://schemas.microsoft.com/office/drawing/2014/main" id="{6C23E560-6E37-41C0-AF8B-5F8AC2410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62285" y="3700146"/>
            <a:ext cx="634018" cy="8795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D1869E1-D278-4B26-B0D9-A8EA269BB342}"/>
              </a:ext>
            </a:extLst>
          </p:cNvPr>
          <p:cNvPicPr>
            <a:picLocks noChangeAspect="1"/>
          </p:cNvPicPr>
          <p:nvPr/>
        </p:nvPicPr>
        <p:blipFill>
          <a:blip r:embed="rId5"/>
          <a:stretch>
            <a:fillRect/>
          </a:stretch>
        </p:blipFill>
        <p:spPr>
          <a:xfrm>
            <a:off x="643960" y="2896109"/>
            <a:ext cx="4443821" cy="2601786"/>
          </a:xfrm>
          <a:prstGeom prst="rect">
            <a:avLst/>
          </a:prstGeom>
        </p:spPr>
      </p:pic>
      <p:pic>
        <p:nvPicPr>
          <p:cNvPr id="9" name="Picture 8">
            <a:extLst>
              <a:ext uri="{FF2B5EF4-FFF2-40B4-BE49-F238E27FC236}">
                <a16:creationId xmlns:a16="http://schemas.microsoft.com/office/drawing/2014/main" id="{87A5CCC1-CB56-44BC-9DD9-8A4681259B0C}"/>
              </a:ext>
            </a:extLst>
          </p:cNvPr>
          <p:cNvPicPr>
            <a:picLocks noChangeAspect="1"/>
          </p:cNvPicPr>
          <p:nvPr/>
        </p:nvPicPr>
        <p:blipFill>
          <a:blip r:embed="rId6"/>
          <a:stretch>
            <a:fillRect/>
          </a:stretch>
        </p:blipFill>
        <p:spPr>
          <a:xfrm>
            <a:off x="6752467" y="3429000"/>
            <a:ext cx="3590925" cy="1743075"/>
          </a:xfrm>
          <a:prstGeom prst="rect">
            <a:avLst/>
          </a:prstGeom>
        </p:spPr>
      </p:pic>
      <p:sp>
        <p:nvSpPr>
          <p:cNvPr id="13" name="Google Shape;91;g2c5ad421d4e_5_0">
            <a:extLst>
              <a:ext uri="{FF2B5EF4-FFF2-40B4-BE49-F238E27FC236}">
                <a16:creationId xmlns:a16="http://schemas.microsoft.com/office/drawing/2014/main" id="{63174546-70E9-451F-8F1E-60DFE22B121A}"/>
              </a:ext>
            </a:extLst>
          </p:cNvPr>
          <p:cNvSpPr txBox="1">
            <a:spLocks noGrp="1"/>
          </p:cNvSpPr>
          <p:nvPr>
            <p:ph type="title"/>
          </p:nvPr>
        </p:nvSpPr>
        <p:spPr>
          <a:xfrm>
            <a:off x="509910" y="351963"/>
            <a:ext cx="5809145" cy="499329"/>
          </a:xfrm>
          <a:prstGeom prst="rect">
            <a:avLst/>
          </a:prstGeom>
        </p:spPr>
        <p:txBody>
          <a:bodyPr spcFirstLastPara="1" vert="horz" wrap="square" lIns="60950" tIns="30467" rIns="60950" bIns="30467" rtlCol="0" anchor="ctr" anchorCtr="0">
            <a:normAutofit fontScale="90000"/>
          </a:bodyPr>
          <a:lstStyle/>
          <a:p>
            <a:pPr>
              <a:spcBef>
                <a:spcPts val="0"/>
              </a:spcBef>
            </a:pPr>
            <a:r>
              <a:rPr lang="en-US" sz="4000" b="1" dirty="0"/>
              <a:t>Data Cleaning</a:t>
            </a:r>
            <a:endParaRPr sz="4000" dirty="0"/>
          </a:p>
        </p:txBody>
      </p:sp>
      <p:pic>
        <p:nvPicPr>
          <p:cNvPr id="14" name="Picture 2" descr="Effective Ways to Clean Bad CRM Data | LogiChannel">
            <a:extLst>
              <a:ext uri="{FF2B5EF4-FFF2-40B4-BE49-F238E27FC236}">
                <a16:creationId xmlns:a16="http://schemas.microsoft.com/office/drawing/2014/main" id="{8001FB89-6DD4-4E3F-92E0-8AF702DD1291}"/>
              </a:ext>
            </a:extLst>
          </p:cNvPr>
          <p:cNvPicPr>
            <a:picLocks noChangeAspect="1" noChangeArrowheads="1"/>
          </p:cNvPicPr>
          <p:nvPr/>
        </p:nvPicPr>
        <p:blipFill>
          <a:blip r:embed="rId7">
            <a:clrChange>
              <a:clrFrom>
                <a:srgbClr val="ABD6FF"/>
              </a:clrFrom>
              <a:clrTo>
                <a:srgbClr val="ABD6FF">
                  <a:alpha val="0"/>
                </a:srgbClr>
              </a:clrTo>
            </a:clrChange>
            <a:extLst>
              <a:ext uri="{28A0092B-C50C-407E-A947-70E740481C1C}">
                <a14:useLocalDpi xmlns:a14="http://schemas.microsoft.com/office/drawing/2010/main" val="0"/>
              </a:ext>
            </a:extLst>
          </a:blip>
          <a:srcRect/>
          <a:stretch>
            <a:fillRect/>
          </a:stretch>
        </p:blipFill>
        <p:spPr bwMode="auto">
          <a:xfrm>
            <a:off x="9791568" y="5114924"/>
            <a:ext cx="2666406" cy="17430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3" name="Google Shape;91;g2c5ad421d4e_5_0">
            <a:extLst>
              <a:ext uri="{FF2B5EF4-FFF2-40B4-BE49-F238E27FC236}">
                <a16:creationId xmlns:a16="http://schemas.microsoft.com/office/drawing/2014/main" id="{3FC62496-7A99-4F05-8E56-10CEE04E2896}"/>
              </a:ext>
            </a:extLst>
          </p:cNvPr>
          <p:cNvSpPr txBox="1">
            <a:spLocks noGrp="1"/>
          </p:cNvSpPr>
          <p:nvPr>
            <p:ph type="title"/>
          </p:nvPr>
        </p:nvSpPr>
        <p:spPr>
          <a:xfrm>
            <a:off x="428071" y="345107"/>
            <a:ext cx="5809145" cy="499329"/>
          </a:xfrm>
          <a:prstGeom prst="rect">
            <a:avLst/>
          </a:prstGeom>
        </p:spPr>
        <p:txBody>
          <a:bodyPr spcFirstLastPara="1" vert="horz" wrap="square" lIns="60950" tIns="30467" rIns="60950" bIns="30467" rtlCol="0" anchor="ctr" anchorCtr="0">
            <a:normAutofit fontScale="90000"/>
          </a:bodyPr>
          <a:lstStyle/>
          <a:p>
            <a:pPr>
              <a:spcBef>
                <a:spcPts val="0"/>
              </a:spcBef>
            </a:pPr>
            <a:r>
              <a:rPr lang="en-US" sz="4000" b="1" dirty="0"/>
              <a:t>Data Verification</a:t>
            </a:r>
            <a:endParaRPr sz="4000" dirty="0"/>
          </a:p>
        </p:txBody>
      </p:sp>
      <p:pic>
        <p:nvPicPr>
          <p:cNvPr id="11" name="Picture 10">
            <a:extLst>
              <a:ext uri="{FF2B5EF4-FFF2-40B4-BE49-F238E27FC236}">
                <a16:creationId xmlns:a16="http://schemas.microsoft.com/office/drawing/2014/main" id="{5A921F10-A6E8-44BF-82A5-122A832257A7}"/>
              </a:ext>
            </a:extLst>
          </p:cNvPr>
          <p:cNvPicPr>
            <a:picLocks noChangeAspect="1"/>
          </p:cNvPicPr>
          <p:nvPr/>
        </p:nvPicPr>
        <p:blipFill>
          <a:blip r:embed="rId4"/>
          <a:stretch>
            <a:fillRect/>
          </a:stretch>
        </p:blipFill>
        <p:spPr>
          <a:xfrm>
            <a:off x="3318123" y="1549909"/>
            <a:ext cx="4752037" cy="4464035"/>
          </a:xfrm>
          <a:prstGeom prst="rect">
            <a:avLst/>
          </a:prstGeom>
        </p:spPr>
      </p:pic>
      <p:sp>
        <p:nvSpPr>
          <p:cNvPr id="16" name="Google Shape;133;g2c5ad421d4e_0_0">
            <a:extLst>
              <a:ext uri="{FF2B5EF4-FFF2-40B4-BE49-F238E27FC236}">
                <a16:creationId xmlns:a16="http://schemas.microsoft.com/office/drawing/2014/main" id="{7912A1D0-8879-4306-BB86-3BBE7FE38FBD}"/>
              </a:ext>
            </a:extLst>
          </p:cNvPr>
          <p:cNvSpPr txBox="1"/>
          <p:nvPr/>
        </p:nvSpPr>
        <p:spPr>
          <a:xfrm>
            <a:off x="377506" y="927764"/>
            <a:ext cx="11719420" cy="455489"/>
          </a:xfrm>
          <a:prstGeom prst="rect">
            <a:avLst/>
          </a:prstGeom>
          <a:noFill/>
          <a:ln>
            <a:noFill/>
          </a:ln>
        </p:spPr>
        <p:txBody>
          <a:bodyPr spcFirstLastPara="1" wrap="square" lIns="60950" tIns="60950" rIns="60950" bIns="60950" anchor="t" anchorCtr="0">
            <a:spAutoFit/>
          </a:bodyPr>
          <a:lstStyle/>
          <a:p>
            <a:pPr>
              <a:lnSpc>
                <a:spcPct val="90000"/>
              </a:lnSpc>
            </a:pPr>
            <a:r>
              <a:rPr lang="en-US" sz="2400" b="1" dirty="0">
                <a:solidFill>
                  <a:schemeClr val="tx1">
                    <a:lumMod val="95000"/>
                  </a:schemeClr>
                </a:solidFill>
                <a:latin typeface="Calibri"/>
                <a:ea typeface="Calibri"/>
                <a:cs typeface="Calibri"/>
                <a:sym typeface="Calibri"/>
              </a:rPr>
              <a:t>Summary Statistics for Considered Range, Gender Computation &amp; medal points (Cleaned)</a:t>
            </a:r>
            <a:endParaRPr sz="2400" b="1" dirty="0">
              <a:solidFill>
                <a:schemeClr val="tx1">
                  <a:lumMod val="95000"/>
                </a:schemeClr>
              </a:solidFill>
              <a:latin typeface="Calibri"/>
              <a:ea typeface="Calibri"/>
              <a:cs typeface="Calibri"/>
              <a:sym typeface="Calibri"/>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6"/>
          <p:cNvSpPr txBox="1">
            <a:spLocks noGrp="1"/>
          </p:cNvSpPr>
          <p:nvPr>
            <p:ph idx="1"/>
          </p:nvPr>
        </p:nvSpPr>
        <p:spPr>
          <a:xfrm>
            <a:off x="653309" y="775082"/>
            <a:ext cx="6662921" cy="941316"/>
          </a:xfrm>
          <a:prstGeom prst="rect">
            <a:avLst/>
          </a:prstGeom>
          <a:noFill/>
          <a:ln>
            <a:noFill/>
          </a:ln>
        </p:spPr>
        <p:txBody>
          <a:bodyPr spcFirstLastPara="1" vert="horz" wrap="square" lIns="60950" tIns="30467" rIns="60950" bIns="30467" rtlCol="0" anchor="t" anchorCtr="0">
            <a:normAutofit/>
          </a:bodyPr>
          <a:lstStyle/>
          <a:p>
            <a:pPr marL="372534" indent="-342900">
              <a:spcBef>
                <a:spcPts val="600"/>
              </a:spcBef>
              <a:spcAft>
                <a:spcPts val="400"/>
              </a:spcAft>
              <a:buClr>
                <a:schemeClr val="tx1">
                  <a:lumMod val="95000"/>
                </a:schemeClr>
              </a:buClr>
              <a:buSzPts val="3500"/>
              <a:buFont typeface="Wingdings" panose="05000000000000000000" pitchFamily="2" charset="2"/>
              <a:buChar char="Ø"/>
            </a:pPr>
            <a:r>
              <a:rPr lang="en-US" sz="2000" dirty="0">
                <a:latin typeface="Calibri"/>
                <a:ea typeface="Calibri"/>
                <a:cs typeface="Calibri"/>
                <a:sym typeface="Calibri"/>
              </a:rPr>
              <a:t>Olympics Results, Athletes, Hosts dataset were merged to form the Combined Master Dataset using left join</a:t>
            </a:r>
          </a:p>
        </p:txBody>
      </p:sp>
      <p:sp>
        <p:nvSpPr>
          <p:cNvPr id="142" name="Google Shape;142;p6"/>
          <p:cNvSpPr txBox="1"/>
          <p:nvPr/>
        </p:nvSpPr>
        <p:spPr>
          <a:xfrm>
            <a:off x="612093" y="128700"/>
            <a:ext cx="9530600" cy="547822"/>
          </a:xfrm>
          <a:prstGeom prst="rect">
            <a:avLst/>
          </a:prstGeom>
          <a:noFill/>
          <a:ln>
            <a:noFill/>
          </a:ln>
        </p:spPr>
        <p:txBody>
          <a:bodyPr spcFirstLastPara="1" wrap="square" lIns="60950" tIns="60950" rIns="60950" bIns="60950" anchor="t" anchorCtr="0">
            <a:spAutoFit/>
          </a:bodyPr>
          <a:lstStyle/>
          <a:p>
            <a:pPr>
              <a:lnSpc>
                <a:spcPct val="115000"/>
              </a:lnSpc>
            </a:pPr>
            <a:r>
              <a:rPr lang="en-US" sz="2400" b="1" dirty="0">
                <a:solidFill>
                  <a:schemeClr val="accent1"/>
                </a:solidFill>
                <a:latin typeface="Calibri"/>
                <a:ea typeface="Calibri"/>
                <a:cs typeface="Calibri"/>
                <a:sym typeface="Calibri"/>
              </a:rPr>
              <a:t>Merging Multiple Historical Olympic data with 2024 Dataset</a:t>
            </a:r>
            <a:endParaRPr sz="2400" b="1" dirty="0">
              <a:solidFill>
                <a:schemeClr val="accent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79C12D21-8A9D-4560-A0A9-EC2B6E695798}"/>
              </a:ext>
            </a:extLst>
          </p:cNvPr>
          <p:cNvPicPr>
            <a:picLocks noChangeAspect="1"/>
          </p:cNvPicPr>
          <p:nvPr/>
        </p:nvPicPr>
        <p:blipFill>
          <a:blip r:embed="rId4"/>
          <a:stretch>
            <a:fillRect/>
          </a:stretch>
        </p:blipFill>
        <p:spPr>
          <a:xfrm>
            <a:off x="7762392" y="577520"/>
            <a:ext cx="3817515" cy="2231894"/>
          </a:xfrm>
          <a:prstGeom prst="rect">
            <a:avLst/>
          </a:prstGeom>
        </p:spPr>
      </p:pic>
      <p:sp>
        <p:nvSpPr>
          <p:cNvPr id="6" name="Google Shape;140;p6">
            <a:extLst>
              <a:ext uri="{FF2B5EF4-FFF2-40B4-BE49-F238E27FC236}">
                <a16:creationId xmlns:a16="http://schemas.microsoft.com/office/drawing/2014/main" id="{1799DB0A-A4CB-4AF4-B588-BAFA28093C6A}"/>
              </a:ext>
            </a:extLst>
          </p:cNvPr>
          <p:cNvSpPr txBox="1">
            <a:spLocks/>
          </p:cNvSpPr>
          <p:nvPr/>
        </p:nvSpPr>
        <p:spPr>
          <a:xfrm>
            <a:off x="659237" y="3988566"/>
            <a:ext cx="7034300" cy="2494219"/>
          </a:xfrm>
          <a:prstGeom prst="rect">
            <a:avLst/>
          </a:prstGeom>
          <a:noFill/>
          <a:ln>
            <a:noFill/>
          </a:ln>
        </p:spPr>
        <p:txBody>
          <a:bodyPr spcFirstLastPara="1" vert="horz" wrap="square" lIns="60950" tIns="30467" rIns="60950" bIns="30467" rtlCol="0" anchor="t" anchorCtr="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72534" indent="-342900">
              <a:spcBef>
                <a:spcPts val="600"/>
              </a:spcBef>
              <a:spcAft>
                <a:spcPts val="400"/>
              </a:spcAft>
              <a:buClr>
                <a:schemeClr val="tx1">
                  <a:lumMod val="95000"/>
                </a:schemeClr>
              </a:buClr>
              <a:buSzPts val="3500"/>
              <a:buFont typeface="Wingdings" panose="05000000000000000000" pitchFamily="2" charset="2"/>
              <a:buChar char="Ø"/>
            </a:pPr>
            <a:r>
              <a:rPr lang="en-US" sz="2333" dirty="0">
                <a:latin typeface="Calibri"/>
                <a:ea typeface="Calibri"/>
                <a:cs typeface="Calibri"/>
              </a:rPr>
              <a:t>Added a column named </a:t>
            </a:r>
            <a:r>
              <a:rPr lang="en-US" sz="2333" dirty="0" err="1">
                <a:latin typeface="Calibri"/>
                <a:ea typeface="Calibri"/>
                <a:cs typeface="Calibri"/>
              </a:rPr>
              <a:t>Medal_count</a:t>
            </a:r>
            <a:r>
              <a:rPr lang="en-US" sz="2333" dirty="0">
                <a:latin typeface="Calibri"/>
                <a:ea typeface="Calibri"/>
                <a:cs typeface="Calibri"/>
              </a:rPr>
              <a:t>, </a:t>
            </a:r>
            <a:r>
              <a:rPr lang="en-US" sz="2333" dirty="0" err="1">
                <a:latin typeface="Calibri"/>
                <a:ea typeface="Calibri"/>
                <a:cs typeface="Calibri"/>
              </a:rPr>
              <a:t>Medal_Points</a:t>
            </a:r>
            <a:r>
              <a:rPr lang="en-US" sz="2333" dirty="0">
                <a:latin typeface="Calibri"/>
                <a:ea typeface="Calibri"/>
                <a:cs typeface="Calibri"/>
              </a:rPr>
              <a:t> to understand the weightage of medals as per Medal Tally (Gold =3, Silver = 2, Bronze =1)</a:t>
            </a:r>
          </a:p>
          <a:p>
            <a:pPr marL="372534" indent="-342900">
              <a:spcBef>
                <a:spcPts val="600"/>
              </a:spcBef>
              <a:spcAft>
                <a:spcPts val="400"/>
              </a:spcAft>
              <a:buClr>
                <a:schemeClr val="tx1">
                  <a:lumMod val="95000"/>
                </a:schemeClr>
              </a:buClr>
              <a:buSzPts val="3500"/>
              <a:buFont typeface="Wingdings" panose="05000000000000000000" pitchFamily="2" charset="2"/>
              <a:buChar char="Ø"/>
            </a:pPr>
            <a:r>
              <a:rPr lang="en-US" sz="2333" dirty="0">
                <a:latin typeface="Calibri"/>
                <a:ea typeface="Calibri"/>
                <a:cs typeface="Calibri"/>
              </a:rPr>
              <a:t>Added ‘Gender’ based on </a:t>
            </a:r>
            <a:r>
              <a:rPr lang="en-US" sz="2333" dirty="0" err="1">
                <a:latin typeface="Calibri"/>
                <a:ea typeface="Calibri"/>
                <a:cs typeface="Calibri"/>
              </a:rPr>
              <a:t>Event_title</a:t>
            </a:r>
            <a:endParaRPr lang="en-US" sz="2333" dirty="0">
              <a:latin typeface="Calibri"/>
              <a:ea typeface="Calibri"/>
              <a:cs typeface="Calibri"/>
            </a:endParaRPr>
          </a:p>
        </p:txBody>
      </p:sp>
      <p:sp>
        <p:nvSpPr>
          <p:cNvPr id="7" name="Google Shape;142;p6">
            <a:extLst>
              <a:ext uri="{FF2B5EF4-FFF2-40B4-BE49-F238E27FC236}">
                <a16:creationId xmlns:a16="http://schemas.microsoft.com/office/drawing/2014/main" id="{FDF42F4A-CC97-4BAD-AEC2-DEAA4CCCCCCE}"/>
              </a:ext>
            </a:extLst>
          </p:cNvPr>
          <p:cNvSpPr txBox="1"/>
          <p:nvPr/>
        </p:nvSpPr>
        <p:spPr>
          <a:xfrm>
            <a:off x="653309" y="2867583"/>
            <a:ext cx="9530600" cy="547822"/>
          </a:xfrm>
          <a:prstGeom prst="rect">
            <a:avLst/>
          </a:prstGeom>
          <a:noFill/>
          <a:ln>
            <a:noFill/>
          </a:ln>
        </p:spPr>
        <p:txBody>
          <a:bodyPr spcFirstLastPara="1" wrap="square" lIns="60950" tIns="60950" rIns="60950" bIns="60950" anchor="t" anchorCtr="0">
            <a:spAutoFit/>
          </a:bodyPr>
          <a:lstStyle/>
          <a:p>
            <a:pPr>
              <a:lnSpc>
                <a:spcPct val="115000"/>
              </a:lnSpc>
            </a:pPr>
            <a:r>
              <a:rPr lang="en-US" sz="2400" b="1" dirty="0">
                <a:solidFill>
                  <a:schemeClr val="accent1"/>
                </a:solidFill>
                <a:latin typeface="Calibri"/>
                <a:ea typeface="Calibri"/>
                <a:cs typeface="Calibri"/>
                <a:sym typeface="Calibri"/>
              </a:rPr>
              <a:t>Added Computed Columns for normalization &amp; Gender-wise comparison</a:t>
            </a:r>
            <a:endParaRPr sz="2400" b="1" dirty="0">
              <a:solidFill>
                <a:schemeClr val="accent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05F0AC51-EB79-4B34-8CB5-8839A9888B13}"/>
              </a:ext>
            </a:extLst>
          </p:cNvPr>
          <p:cNvPicPr>
            <a:picLocks noChangeAspect="1"/>
          </p:cNvPicPr>
          <p:nvPr/>
        </p:nvPicPr>
        <p:blipFill>
          <a:blip r:embed="rId5"/>
          <a:stretch>
            <a:fillRect/>
          </a:stretch>
        </p:blipFill>
        <p:spPr>
          <a:xfrm>
            <a:off x="1090226" y="1619794"/>
            <a:ext cx="3513423" cy="1227582"/>
          </a:xfrm>
          <a:prstGeom prst="rect">
            <a:avLst/>
          </a:prstGeom>
        </p:spPr>
      </p:pic>
      <p:pic>
        <p:nvPicPr>
          <p:cNvPr id="10" name="Picture 9">
            <a:extLst>
              <a:ext uri="{FF2B5EF4-FFF2-40B4-BE49-F238E27FC236}">
                <a16:creationId xmlns:a16="http://schemas.microsoft.com/office/drawing/2014/main" id="{CB1919D7-2450-47B1-98F6-C40C233E72DA}"/>
              </a:ext>
            </a:extLst>
          </p:cNvPr>
          <p:cNvPicPr>
            <a:picLocks noChangeAspect="1"/>
          </p:cNvPicPr>
          <p:nvPr/>
        </p:nvPicPr>
        <p:blipFill>
          <a:blip r:embed="rId6"/>
          <a:stretch>
            <a:fillRect/>
          </a:stretch>
        </p:blipFill>
        <p:spPr>
          <a:xfrm>
            <a:off x="8468601" y="3377411"/>
            <a:ext cx="2917855" cy="2804067"/>
          </a:xfrm>
          <a:prstGeom prst="rect">
            <a:avLst/>
          </a:prstGeom>
        </p:spPr>
      </p:pic>
      <p:pic>
        <p:nvPicPr>
          <p:cNvPr id="14" name="Picture 13" descr="Image result for arrow with blue color annimated">
            <a:extLst>
              <a:ext uri="{FF2B5EF4-FFF2-40B4-BE49-F238E27FC236}">
                <a16:creationId xmlns:a16="http://schemas.microsoft.com/office/drawing/2014/main" id="{4322256A-252A-4F12-B4A3-098420CDBD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9742714" y="4430045"/>
            <a:ext cx="369631" cy="51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2c5ad421d4e_4_7"/>
          <p:cNvSpPr txBox="1">
            <a:spLocks noGrp="1"/>
          </p:cNvSpPr>
          <p:nvPr>
            <p:ph type="title"/>
          </p:nvPr>
        </p:nvSpPr>
        <p:spPr>
          <a:xfrm>
            <a:off x="663043" y="940921"/>
            <a:ext cx="10515600" cy="2409388"/>
          </a:xfrm>
          <a:prstGeom prst="rect">
            <a:avLst/>
          </a:prstGeom>
        </p:spPr>
        <p:txBody>
          <a:bodyPr spcFirstLastPara="1" vert="horz" wrap="square" lIns="60950" tIns="30467" rIns="60950" bIns="30467" rtlCol="0" anchor="ctr" anchorCtr="0">
            <a:normAutofit/>
          </a:bodyPr>
          <a:lstStyle/>
          <a:p>
            <a:pPr>
              <a:spcBef>
                <a:spcPts val="0"/>
              </a:spcBef>
            </a:pPr>
            <a:r>
              <a:rPr lang="en-US" sz="4800" b="1" dirty="0"/>
              <a:t>DATA ANALYSIS</a:t>
            </a:r>
            <a:endParaRPr sz="4800" b="1" dirty="0"/>
          </a:p>
        </p:txBody>
      </p:sp>
      <p:pic>
        <p:nvPicPr>
          <p:cNvPr id="2" name="Picture 2" descr="GitHub - Ambujdevsingh/Ambujdevsingh">
            <a:extLst>
              <a:ext uri="{FF2B5EF4-FFF2-40B4-BE49-F238E27FC236}">
                <a16:creationId xmlns:a16="http://schemas.microsoft.com/office/drawing/2014/main" id="{5C61BB5C-04B9-19DA-A80E-13CB0629B96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0843" y="2474820"/>
            <a:ext cx="4054577" cy="304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ata cleaning animation gifs">
            <a:extLst>
              <a:ext uri="{FF2B5EF4-FFF2-40B4-BE49-F238E27FC236}">
                <a16:creationId xmlns:a16="http://schemas.microsoft.com/office/drawing/2014/main" id="{4E903343-F3D6-9151-795F-A5939C7215F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522" y="2955298"/>
            <a:ext cx="3949041" cy="296178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8"/>
          <p:cNvSpPr txBox="1">
            <a:spLocks noGrp="1"/>
          </p:cNvSpPr>
          <p:nvPr>
            <p:ph idx="1"/>
          </p:nvPr>
        </p:nvSpPr>
        <p:spPr>
          <a:xfrm>
            <a:off x="521892" y="630730"/>
            <a:ext cx="7961169" cy="1062817"/>
          </a:xfrm>
          <a:prstGeom prst="rect">
            <a:avLst/>
          </a:prstGeom>
          <a:noFill/>
          <a:ln>
            <a:noFill/>
          </a:ln>
        </p:spPr>
        <p:txBody>
          <a:bodyPr spcFirstLastPara="1" vert="horz" wrap="square" lIns="60950" tIns="30467" rIns="60950" bIns="30467" rtlCol="0" anchor="t" anchorCtr="0">
            <a:normAutofit/>
          </a:bodyPr>
          <a:lstStyle/>
          <a:p>
            <a:pPr marL="4233" indent="0">
              <a:lnSpc>
                <a:spcPct val="115000"/>
              </a:lnSpc>
              <a:spcBef>
                <a:spcPts val="0"/>
              </a:spcBef>
              <a:buClr>
                <a:schemeClr val="dk1"/>
              </a:buClr>
              <a:buSzPts val="3500"/>
              <a:buNone/>
            </a:pPr>
            <a:r>
              <a:rPr lang="en-US" sz="1400" dirty="0"/>
              <a:t>Male participation consistently exceeds female participation across all years, reflecting a gender disparity. The USA has led participation for most years, followed by countries like China (CHN) and Russia (RUS). Participation peaked around 2008–2012 and declined in 2016 (Zika virus) &amp;  2020 (covid)</a:t>
            </a:r>
          </a:p>
          <a:p>
            <a:pPr marL="4233" indent="0">
              <a:lnSpc>
                <a:spcPct val="115000"/>
              </a:lnSpc>
              <a:spcBef>
                <a:spcPts val="0"/>
              </a:spcBef>
              <a:buClr>
                <a:schemeClr val="dk1"/>
              </a:buClr>
              <a:buSzPts val="3500"/>
              <a:buNone/>
            </a:pPr>
            <a:endParaRPr lang="en-US" sz="1400" dirty="0">
              <a:highlight>
                <a:srgbClr val="FFFF00"/>
              </a:highlight>
            </a:endParaRPr>
          </a:p>
          <a:p>
            <a:pPr marL="4233" indent="0">
              <a:lnSpc>
                <a:spcPct val="115000"/>
              </a:lnSpc>
              <a:spcBef>
                <a:spcPts val="0"/>
              </a:spcBef>
              <a:buClr>
                <a:schemeClr val="dk1"/>
              </a:buClr>
              <a:buSzPts val="3500"/>
              <a:buNone/>
            </a:pPr>
            <a:endParaRPr sz="1400" dirty="0">
              <a:highlight>
                <a:srgbClr val="FFFF00"/>
              </a:highlight>
            </a:endParaRPr>
          </a:p>
        </p:txBody>
      </p:sp>
      <p:sp>
        <p:nvSpPr>
          <p:cNvPr id="173" name="Google Shape;173;p8"/>
          <p:cNvSpPr txBox="1"/>
          <p:nvPr/>
        </p:nvSpPr>
        <p:spPr>
          <a:xfrm>
            <a:off x="0" y="175241"/>
            <a:ext cx="9252400" cy="455489"/>
          </a:xfrm>
          <a:prstGeom prst="rect">
            <a:avLst/>
          </a:prstGeom>
          <a:noFill/>
          <a:ln>
            <a:noFill/>
          </a:ln>
        </p:spPr>
        <p:txBody>
          <a:bodyPr spcFirstLastPara="1" wrap="square" lIns="60950" tIns="60950" rIns="60950" bIns="60950" anchor="t" anchorCtr="0">
            <a:spAutoFit/>
          </a:bodyPr>
          <a:lstStyle/>
          <a:p>
            <a:pPr>
              <a:lnSpc>
                <a:spcPct val="90000"/>
              </a:lnSpc>
            </a:pPr>
            <a:r>
              <a:rPr lang="en-US" sz="2300" b="1" dirty="0">
                <a:solidFill>
                  <a:schemeClr val="accent1"/>
                </a:solidFill>
                <a:latin typeface="Calibri"/>
                <a:ea typeface="Calibri"/>
                <a:cs typeface="Calibri"/>
                <a:sym typeface="Calibri"/>
              </a:rPr>
              <a:t>Analysis of Gender Disparity, Olympic Participation &amp; Dominant Sports</a:t>
            </a:r>
            <a:endParaRPr sz="2300" dirty="0">
              <a:solidFill>
                <a:schemeClr val="accent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6ECCE4C2-664F-44EF-8E0A-0414126AD866}"/>
              </a:ext>
            </a:extLst>
          </p:cNvPr>
          <p:cNvPicPr>
            <a:picLocks noChangeAspect="1"/>
          </p:cNvPicPr>
          <p:nvPr/>
        </p:nvPicPr>
        <p:blipFill rotWithShape="1">
          <a:blip r:embed="rId4">
            <a:extLst>
              <a:ext uri="{28A0092B-C50C-407E-A947-70E740481C1C}">
                <a14:useLocalDpi xmlns:a14="http://schemas.microsoft.com/office/drawing/2010/main" val="0"/>
              </a:ext>
            </a:extLst>
          </a:blip>
          <a:srcRect l="13922" r="10224"/>
          <a:stretch/>
        </p:blipFill>
        <p:spPr>
          <a:xfrm>
            <a:off x="8927273" y="14731"/>
            <a:ext cx="2950709" cy="2673051"/>
          </a:xfrm>
          <a:prstGeom prst="rect">
            <a:avLst/>
          </a:prstGeom>
        </p:spPr>
      </p:pic>
      <p:pic>
        <p:nvPicPr>
          <p:cNvPr id="7" name="Picture 6">
            <a:extLst>
              <a:ext uri="{FF2B5EF4-FFF2-40B4-BE49-F238E27FC236}">
                <a16:creationId xmlns:a16="http://schemas.microsoft.com/office/drawing/2014/main" id="{6302CDFF-17A9-497D-9DCB-C842C61983F0}"/>
              </a:ext>
            </a:extLst>
          </p:cNvPr>
          <p:cNvPicPr>
            <a:picLocks noChangeAspect="1"/>
          </p:cNvPicPr>
          <p:nvPr/>
        </p:nvPicPr>
        <p:blipFill rotWithShape="1">
          <a:blip r:embed="rId5">
            <a:extLst>
              <a:ext uri="{28A0092B-C50C-407E-A947-70E740481C1C}">
                <a14:useLocalDpi xmlns:a14="http://schemas.microsoft.com/office/drawing/2010/main" val="0"/>
              </a:ext>
            </a:extLst>
          </a:blip>
          <a:srcRect l="11163" r="8764"/>
          <a:stretch/>
        </p:blipFill>
        <p:spPr>
          <a:xfrm>
            <a:off x="475294" y="1693547"/>
            <a:ext cx="3330087" cy="2942789"/>
          </a:xfrm>
          <a:prstGeom prst="rect">
            <a:avLst/>
          </a:prstGeom>
        </p:spPr>
      </p:pic>
      <p:pic>
        <p:nvPicPr>
          <p:cNvPr id="9" name="Picture 8">
            <a:extLst>
              <a:ext uri="{FF2B5EF4-FFF2-40B4-BE49-F238E27FC236}">
                <a16:creationId xmlns:a16="http://schemas.microsoft.com/office/drawing/2014/main" id="{F34F91F4-133A-4DB9-889E-F7E4977907E0}"/>
              </a:ext>
            </a:extLst>
          </p:cNvPr>
          <p:cNvPicPr>
            <a:picLocks noChangeAspect="1"/>
          </p:cNvPicPr>
          <p:nvPr/>
        </p:nvPicPr>
        <p:blipFill rotWithShape="1">
          <a:blip r:embed="rId6">
            <a:extLst>
              <a:ext uri="{28A0092B-C50C-407E-A947-70E740481C1C}">
                <a14:useLocalDpi xmlns:a14="http://schemas.microsoft.com/office/drawing/2010/main" val="0"/>
              </a:ext>
            </a:extLst>
          </a:blip>
          <a:srcRect l="12335" r="15696"/>
          <a:stretch/>
        </p:blipFill>
        <p:spPr>
          <a:xfrm>
            <a:off x="8145711" y="3516190"/>
            <a:ext cx="3925218" cy="3287670"/>
          </a:xfrm>
          <a:prstGeom prst="rect">
            <a:avLst/>
          </a:prstGeom>
        </p:spPr>
      </p:pic>
      <p:sp>
        <p:nvSpPr>
          <p:cNvPr id="15" name="TextBox 14">
            <a:extLst>
              <a:ext uri="{FF2B5EF4-FFF2-40B4-BE49-F238E27FC236}">
                <a16:creationId xmlns:a16="http://schemas.microsoft.com/office/drawing/2014/main" id="{4D44083B-A9D7-4F0C-9C6D-B54948648020}"/>
              </a:ext>
            </a:extLst>
          </p:cNvPr>
          <p:cNvSpPr txBox="1"/>
          <p:nvPr/>
        </p:nvSpPr>
        <p:spPr>
          <a:xfrm>
            <a:off x="3992986" y="2371230"/>
            <a:ext cx="5104213" cy="1316579"/>
          </a:xfrm>
          <a:prstGeom prst="rect">
            <a:avLst/>
          </a:prstGeom>
          <a:noFill/>
        </p:spPr>
        <p:txBody>
          <a:bodyPr wrap="square">
            <a:spAutoFit/>
          </a:bodyPr>
          <a:lstStyle/>
          <a:p>
            <a:pPr marL="4233" indent="0">
              <a:lnSpc>
                <a:spcPct val="115000"/>
              </a:lnSpc>
              <a:spcBef>
                <a:spcPts val="0"/>
              </a:spcBef>
              <a:buClr>
                <a:schemeClr val="dk1"/>
              </a:buClr>
              <a:buSzPts val="3500"/>
              <a:buNone/>
            </a:pPr>
            <a:r>
              <a:rPr lang="en-US" sz="1400" dirty="0"/>
              <a:t>The USA leads consistently, peaking at 121 medals in 2016. China and Russia excel in 2004 and 2008. Medal counts dropped in 2020, likely due to the pandemic. </a:t>
            </a:r>
          </a:p>
          <a:p>
            <a:pPr marL="4233" indent="0">
              <a:lnSpc>
                <a:spcPct val="115000"/>
              </a:lnSpc>
              <a:spcBef>
                <a:spcPts val="0"/>
              </a:spcBef>
              <a:buClr>
                <a:schemeClr val="dk1"/>
              </a:buClr>
              <a:buSzPts val="3500"/>
              <a:buNone/>
            </a:pPr>
            <a:r>
              <a:rPr lang="en-US" sz="1400" dirty="0"/>
              <a:t>The USA’s dominance reflects strong athletic programs, while China shows notable growth in key years</a:t>
            </a:r>
            <a:endParaRPr lang="en-US" sz="1400" dirty="0">
              <a:highlight>
                <a:srgbClr val="FFFF00"/>
              </a:highlight>
            </a:endParaRPr>
          </a:p>
        </p:txBody>
      </p:sp>
      <p:pic>
        <p:nvPicPr>
          <p:cNvPr id="16" name="Picture 15" descr="Image result for arrow with blue color annimated">
            <a:extLst>
              <a:ext uri="{FF2B5EF4-FFF2-40B4-BE49-F238E27FC236}">
                <a16:creationId xmlns:a16="http://schemas.microsoft.com/office/drawing/2014/main" id="{D8CD5390-A23F-491F-ACE1-CF93CC22C6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8340429" y="735019"/>
            <a:ext cx="634018" cy="879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arrow with blue color annimated">
            <a:extLst>
              <a:ext uri="{FF2B5EF4-FFF2-40B4-BE49-F238E27FC236}">
                <a16:creationId xmlns:a16="http://schemas.microsoft.com/office/drawing/2014/main" id="{B348A848-D990-402F-8CBE-BA8F938D5A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3368525" y="2646165"/>
            <a:ext cx="634018" cy="879521"/>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70;p8">
            <a:extLst>
              <a:ext uri="{FF2B5EF4-FFF2-40B4-BE49-F238E27FC236}">
                <a16:creationId xmlns:a16="http://schemas.microsoft.com/office/drawing/2014/main" id="{5264879A-6CB8-417D-B044-B288F0972DB4}"/>
              </a:ext>
            </a:extLst>
          </p:cNvPr>
          <p:cNvSpPr txBox="1">
            <a:spLocks/>
          </p:cNvSpPr>
          <p:nvPr/>
        </p:nvSpPr>
        <p:spPr>
          <a:xfrm>
            <a:off x="295449" y="4858102"/>
            <a:ext cx="7961169" cy="1062817"/>
          </a:xfrm>
          <a:prstGeom prst="rect">
            <a:avLst/>
          </a:prstGeom>
          <a:noFill/>
          <a:ln>
            <a:noFill/>
          </a:ln>
        </p:spPr>
        <p:txBody>
          <a:bodyPr spcFirstLastPara="1" vert="horz" wrap="square" lIns="60950" tIns="30467" rIns="60950" bIns="30467" rtlCol="0" anchor="t" anchorCtr="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233" indent="0">
              <a:lnSpc>
                <a:spcPct val="115000"/>
              </a:lnSpc>
              <a:spcBef>
                <a:spcPts val="0"/>
              </a:spcBef>
              <a:buClr>
                <a:schemeClr val="dk1"/>
              </a:buClr>
              <a:buSzPts val="3500"/>
              <a:buFont typeface="Arial" panose="020B0604020202020204" pitchFamily="34" charset="0"/>
              <a:buNone/>
            </a:pPr>
            <a:r>
              <a:rPr lang="en-US" sz="1400" dirty="0"/>
              <a:t>Uptrends </a:t>
            </a:r>
            <a:r>
              <a:rPr lang="en-US" sz="1400" dirty="0">
                <a:sym typeface="Wingdings" panose="05000000000000000000" pitchFamily="2" charset="2"/>
              </a:rPr>
              <a:t> </a:t>
            </a:r>
            <a:r>
              <a:rPr lang="en-US" sz="1400" dirty="0"/>
              <a:t>England (Swimming), France (Judo), Australia (Swimming)</a:t>
            </a:r>
          </a:p>
          <a:p>
            <a:pPr marL="4233" indent="0">
              <a:lnSpc>
                <a:spcPct val="115000"/>
              </a:lnSpc>
              <a:spcBef>
                <a:spcPts val="0"/>
              </a:spcBef>
              <a:buClr>
                <a:schemeClr val="dk1"/>
              </a:buClr>
              <a:buSzPts val="3500"/>
              <a:buFont typeface="Arial" panose="020B0604020202020204" pitchFamily="34" charset="0"/>
              <a:buNone/>
            </a:pPr>
            <a:endParaRPr lang="en-US" sz="1400" dirty="0"/>
          </a:p>
          <a:p>
            <a:pPr marL="4233" indent="0">
              <a:lnSpc>
                <a:spcPct val="115000"/>
              </a:lnSpc>
              <a:spcBef>
                <a:spcPts val="0"/>
              </a:spcBef>
              <a:buClr>
                <a:schemeClr val="dk1"/>
              </a:buClr>
              <a:buSzPts val="3500"/>
              <a:buFont typeface="Arial" panose="020B0604020202020204" pitchFamily="34" charset="0"/>
              <a:buNone/>
            </a:pPr>
            <a:r>
              <a:rPr lang="en-US" sz="1400" dirty="0"/>
              <a:t>Downtrends </a:t>
            </a:r>
            <a:r>
              <a:rPr lang="en-US" sz="1400" dirty="0">
                <a:sym typeface="Wingdings" panose="05000000000000000000" pitchFamily="2" charset="2"/>
              </a:rPr>
              <a:t> </a:t>
            </a:r>
            <a:r>
              <a:rPr lang="en-US" sz="1400" dirty="0"/>
              <a:t>France (Athletics), Russia (Athletics), England(Athletics)</a:t>
            </a:r>
          </a:p>
          <a:p>
            <a:pPr marL="4233" indent="0">
              <a:lnSpc>
                <a:spcPct val="115000"/>
              </a:lnSpc>
              <a:spcBef>
                <a:spcPts val="0"/>
              </a:spcBef>
              <a:buClr>
                <a:schemeClr val="dk1"/>
              </a:buClr>
              <a:buSzPts val="3500"/>
              <a:buFont typeface="Arial" panose="020B0604020202020204" pitchFamily="34" charset="0"/>
              <a:buNone/>
            </a:pPr>
            <a:endParaRPr lang="en-US" sz="1400" dirty="0">
              <a:highlight>
                <a:srgbClr val="FFFF00"/>
              </a:highlight>
            </a:endParaRPr>
          </a:p>
          <a:p>
            <a:pPr marL="4233" indent="0">
              <a:lnSpc>
                <a:spcPct val="115000"/>
              </a:lnSpc>
              <a:spcBef>
                <a:spcPts val="0"/>
              </a:spcBef>
              <a:buClr>
                <a:schemeClr val="dk1"/>
              </a:buClr>
              <a:buSzPts val="3500"/>
              <a:buFont typeface="Arial" panose="020B0604020202020204" pitchFamily="34" charset="0"/>
              <a:buNone/>
            </a:pPr>
            <a:endParaRPr lang="en-US" sz="1400" dirty="0">
              <a:highlight>
                <a:srgbClr val="FFFF00"/>
              </a:highlight>
            </a:endParaRPr>
          </a:p>
        </p:txBody>
      </p:sp>
      <p:pic>
        <p:nvPicPr>
          <p:cNvPr id="19" name="Picture 18" descr="Image result for arrow with blue color annimated">
            <a:extLst>
              <a:ext uri="{FF2B5EF4-FFF2-40B4-BE49-F238E27FC236}">
                <a16:creationId xmlns:a16="http://schemas.microsoft.com/office/drawing/2014/main" id="{A6063A8B-5555-4001-8919-CC89B08C34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7519707" y="4875898"/>
            <a:ext cx="634018" cy="879521"/>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Up 21">
            <a:extLst>
              <a:ext uri="{FF2B5EF4-FFF2-40B4-BE49-F238E27FC236}">
                <a16:creationId xmlns:a16="http://schemas.microsoft.com/office/drawing/2014/main" id="{4CC97CBE-9BE4-477F-8F33-7CBB20D8DAC5}"/>
              </a:ext>
            </a:extLst>
          </p:cNvPr>
          <p:cNvSpPr/>
          <p:nvPr/>
        </p:nvSpPr>
        <p:spPr>
          <a:xfrm rot="10800000">
            <a:off x="121072" y="5338611"/>
            <a:ext cx="206099" cy="294056"/>
          </a:xfrm>
          <a:prstGeom prst="upArrow">
            <a:avLst/>
          </a:prstGeom>
          <a:solidFill>
            <a:srgbClr val="FF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9F09D3C1-27CB-4526-8E98-19E295386E99}"/>
              </a:ext>
            </a:extLst>
          </p:cNvPr>
          <p:cNvSpPr/>
          <p:nvPr/>
        </p:nvSpPr>
        <p:spPr>
          <a:xfrm>
            <a:off x="121073" y="4858102"/>
            <a:ext cx="206099" cy="294056"/>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2050" name="Picture 2" descr="Prediction GIFs - Get the best gif on GIFER">
            <a:extLst>
              <a:ext uri="{FF2B5EF4-FFF2-40B4-BE49-F238E27FC236}">
                <a16:creationId xmlns:a16="http://schemas.microsoft.com/office/drawing/2014/main" id="{57882AEB-14EB-47D9-9787-B349ED7E621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27172" y="5748933"/>
            <a:ext cx="1349188" cy="101189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6|2.3|1.3|2.1|1.4"/>
</p:tagLst>
</file>

<file path=ppt/tags/tag10.xml><?xml version="1.0" encoding="utf-8"?>
<p:tagLst xmlns:a="http://schemas.openxmlformats.org/drawingml/2006/main" xmlns:r="http://schemas.openxmlformats.org/officeDocument/2006/relationships" xmlns:p="http://schemas.openxmlformats.org/presentationml/2006/main">
  <p:tag name="TIMING" val="|1.4|1.4|1.4|1.4|1.4"/>
</p:tagLst>
</file>

<file path=ppt/tags/tag11.xml><?xml version="1.0" encoding="utf-8"?>
<p:tagLst xmlns:a="http://schemas.openxmlformats.org/drawingml/2006/main" xmlns:r="http://schemas.openxmlformats.org/officeDocument/2006/relationships" xmlns:p="http://schemas.openxmlformats.org/presentationml/2006/main">
  <p:tag name="TIMING" val="|0.8|1.6"/>
</p:tagLst>
</file>

<file path=ppt/tags/tag12.xml><?xml version="1.0" encoding="utf-8"?>
<p:tagLst xmlns:a="http://schemas.openxmlformats.org/drawingml/2006/main" xmlns:r="http://schemas.openxmlformats.org/officeDocument/2006/relationships" xmlns:p="http://schemas.openxmlformats.org/presentationml/2006/main">
  <p:tag name="TIMING" val="|0.6|0.7"/>
</p:tagLst>
</file>

<file path=ppt/tags/tag13.xml><?xml version="1.0" encoding="utf-8"?>
<p:tagLst xmlns:a="http://schemas.openxmlformats.org/drawingml/2006/main" xmlns:r="http://schemas.openxmlformats.org/officeDocument/2006/relationships" xmlns:p="http://schemas.openxmlformats.org/presentationml/2006/main">
  <p:tag name="TIMING" val="|0.6|1|1.4|1.7|1.6|1.9"/>
</p:tagLst>
</file>

<file path=ppt/tags/tag14.xml><?xml version="1.0" encoding="utf-8"?>
<p:tagLst xmlns:a="http://schemas.openxmlformats.org/drawingml/2006/main" xmlns:r="http://schemas.openxmlformats.org/officeDocument/2006/relationships" xmlns:p="http://schemas.openxmlformats.org/presentationml/2006/main">
  <p:tag name="TIMING" val="|0.7|1.1"/>
</p:tagLst>
</file>

<file path=ppt/tags/tag15.xml><?xml version="1.0" encoding="utf-8"?>
<p:tagLst xmlns:a="http://schemas.openxmlformats.org/drawingml/2006/main" xmlns:r="http://schemas.openxmlformats.org/officeDocument/2006/relationships" xmlns:p="http://schemas.openxmlformats.org/presentationml/2006/main">
  <p:tag name="TIMING" val="|1.4|1.4|1.4|1.4|1.4"/>
</p:tagLst>
</file>

<file path=ppt/tags/tag2.xml><?xml version="1.0" encoding="utf-8"?>
<p:tagLst xmlns:a="http://schemas.openxmlformats.org/drawingml/2006/main" xmlns:r="http://schemas.openxmlformats.org/officeDocument/2006/relationships" xmlns:p="http://schemas.openxmlformats.org/presentationml/2006/main">
  <p:tag name="TIMING" val="|1.6|1|1.2|0.7|1"/>
</p:tagLst>
</file>

<file path=ppt/tags/tag3.xml><?xml version="1.0" encoding="utf-8"?>
<p:tagLst xmlns:a="http://schemas.openxmlformats.org/drawingml/2006/main" xmlns:r="http://schemas.openxmlformats.org/officeDocument/2006/relationships" xmlns:p="http://schemas.openxmlformats.org/presentationml/2006/main">
  <p:tag name="TIMING" val="|2.3|1.8|3.9"/>
</p:tagLst>
</file>

<file path=ppt/tags/tag4.xml><?xml version="1.0" encoding="utf-8"?>
<p:tagLst xmlns:a="http://schemas.openxmlformats.org/drawingml/2006/main" xmlns:r="http://schemas.openxmlformats.org/officeDocument/2006/relationships" xmlns:p="http://schemas.openxmlformats.org/presentationml/2006/main">
  <p:tag name="TIMING" val="|1.3|6.7|1.7|4.2"/>
</p:tagLst>
</file>

<file path=ppt/tags/tag5.xml><?xml version="1.0" encoding="utf-8"?>
<p:tagLst xmlns:a="http://schemas.openxmlformats.org/drawingml/2006/main" xmlns:r="http://schemas.openxmlformats.org/officeDocument/2006/relationships" xmlns:p="http://schemas.openxmlformats.org/presentationml/2006/main">
  <p:tag name="TIMING" val="|1.6|5.7|2.4|4.9"/>
</p:tagLst>
</file>

<file path=ppt/tags/tag6.xml><?xml version="1.0" encoding="utf-8"?>
<p:tagLst xmlns:a="http://schemas.openxmlformats.org/drawingml/2006/main" xmlns:r="http://schemas.openxmlformats.org/officeDocument/2006/relationships" xmlns:p="http://schemas.openxmlformats.org/presentationml/2006/main">
  <p:tag name="TIMING" val="|1.3|3|2.6|1.7"/>
</p:tagLst>
</file>

<file path=ppt/tags/tag7.xml><?xml version="1.0" encoding="utf-8"?>
<p:tagLst xmlns:a="http://schemas.openxmlformats.org/drawingml/2006/main" xmlns:r="http://schemas.openxmlformats.org/officeDocument/2006/relationships" xmlns:p="http://schemas.openxmlformats.org/presentationml/2006/main">
  <p:tag name="TIMING" val="|1.3|2.6"/>
</p:tagLst>
</file>

<file path=ppt/tags/tag8.xml><?xml version="1.0" encoding="utf-8"?>
<p:tagLst xmlns:a="http://schemas.openxmlformats.org/drawingml/2006/main" xmlns:r="http://schemas.openxmlformats.org/officeDocument/2006/relationships" xmlns:p="http://schemas.openxmlformats.org/presentationml/2006/main">
  <p:tag name="TIMING" val="|1.4|1.4|1.4|1.4|1.4"/>
</p:tagLst>
</file>

<file path=ppt/tags/tag9.xml><?xml version="1.0" encoding="utf-8"?>
<p:tagLst xmlns:a="http://schemas.openxmlformats.org/drawingml/2006/main" xmlns:r="http://schemas.openxmlformats.org/officeDocument/2006/relationships" xmlns:p="http://schemas.openxmlformats.org/presentationml/2006/main">
  <p:tag name="TIMING" val="|1.4|1.4|1.4|1.4|1.4"/>
</p:tagLst>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685</TotalTime>
  <Words>1374</Words>
  <Application>Microsoft Office PowerPoint</Application>
  <PresentationFormat>Widescreen</PresentationFormat>
  <Paragraphs>94</Paragraphs>
  <Slides>18</Slides>
  <Notes>15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Cambria</vt:lpstr>
      <vt:lpstr>Times New Roman</vt:lpstr>
      <vt:lpstr>Verdana</vt:lpstr>
      <vt:lpstr>Wingdings</vt:lpstr>
      <vt:lpstr>Office 2013 - 2022 Theme</vt:lpstr>
      <vt:lpstr>Comprehensive Data Insights from the Olympics</vt:lpstr>
      <vt:lpstr>Data Source</vt:lpstr>
      <vt:lpstr>PROJECT BACKGROUND</vt:lpstr>
      <vt:lpstr>Data Inspection</vt:lpstr>
      <vt:lpstr>Data Cleaning</vt:lpstr>
      <vt:lpstr>Data Verification</vt:lpstr>
      <vt:lpstr>PowerPoint Presentation</vt:lpstr>
      <vt:lpstr>DATA ANALYSIS</vt:lpstr>
      <vt:lpstr>PowerPoint Presentation</vt:lpstr>
      <vt:lpstr>PowerPoint Presentation</vt:lpstr>
      <vt:lpstr>PowerPoint Presentation</vt:lpstr>
      <vt:lpstr>PowerPoint Presentation</vt:lpstr>
      <vt:lpstr>Top 10 Countries: Predicted Medal % Leaders </vt:lpstr>
      <vt:lpstr>PowerPoint Presentation</vt:lpstr>
      <vt:lpstr>Concluding Notes</vt:lpstr>
      <vt:lpstr>Key Features of the Framework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Data Insights from the Olympics</dc:title>
  <dc:creator>Anbumani Dhanapal</dc:creator>
  <cp:lastModifiedBy>Sreeja Yalamaddi</cp:lastModifiedBy>
  <cp:revision>20</cp:revision>
  <dcterms:created xsi:type="dcterms:W3CDTF">2024-12-04T19:47:35Z</dcterms:created>
  <dcterms:modified xsi:type="dcterms:W3CDTF">2024-12-05T12:47:11Z</dcterms:modified>
</cp:coreProperties>
</file>